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Default Extension="wdp" ContentType="image/vnd.ms-photo"/>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9" r:id="rId3"/>
    <p:sldId id="260" r:id="rId4"/>
    <p:sldId id="261" r:id="rId5"/>
    <p:sldId id="262" r:id="rId6"/>
    <p:sldId id="263" r:id="rId7"/>
    <p:sldId id="264" r:id="rId8"/>
    <p:sldId id="266" r:id="rId9"/>
    <p:sldId id="270" r:id="rId10"/>
    <p:sldId id="271" r:id="rId11"/>
    <p:sldId id="272" r:id="rId12"/>
    <p:sldId id="273" r:id="rId13"/>
    <p:sldId id="274" r:id="rId14"/>
    <p:sldId id="267" r:id="rId15"/>
    <p:sldId id="268" r:id="rId16"/>
    <p:sldId id="269"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22F7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11"/>
    <p:restoredTop sz="94610"/>
  </p:normalViewPr>
  <p:slideViewPr>
    <p:cSldViewPr snapToGrid="0" snapToObjects="1">
      <p:cViewPr varScale="1">
        <p:scale>
          <a:sx n="61" d="100"/>
          <a:sy n="61" d="100"/>
        </p:scale>
        <p:origin x="-564" y="-84"/>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jpeg>
</file>

<file path=ppt/media/image11.jpeg>
</file>

<file path=ppt/media/image2.png>
</file>

<file path=ppt/media/image3.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301896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microsoft.com/office/2007/relationships/hdphoto" Target="../media/hdphoto1.wdp"/><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1370927" y="2070359"/>
            <a:ext cx="4874419" cy="555427"/>
          </a:xfrm>
          <a:prstGeom prst="rect">
            <a:avLst/>
          </a:prstGeom>
          <a:noFill/>
          <a:ln/>
        </p:spPr>
        <p:txBody>
          <a:bodyPr wrap="none" rtlCol="0" anchor="t"/>
          <a:lstStyle/>
          <a:p>
            <a:pPr marL="0" indent="0">
              <a:lnSpc>
                <a:spcPts val="4374"/>
              </a:lnSpc>
              <a:buNone/>
            </a:pPr>
            <a:r>
              <a:rPr lang="en-US" sz="3499" b="1" kern="0" spc="-70" dirty="0">
                <a:solidFill>
                  <a:srgbClr val="000000"/>
                </a:solidFill>
                <a:latin typeface="adonis-web" pitchFamily="34" charset="0"/>
                <a:ea typeface="adonis-web" pitchFamily="34" charset="-122"/>
                <a:cs typeface="adonis-web" pitchFamily="34" charset="-120"/>
              </a:rPr>
              <a:t>A Project On Food Delivery </a:t>
            </a:r>
            <a:r>
              <a:rPr lang="en-US" sz="3499" b="1" kern="0" spc="-70" dirty="0" smtClean="0">
                <a:solidFill>
                  <a:srgbClr val="000000"/>
                </a:solidFill>
                <a:latin typeface="adonis-web" pitchFamily="34" charset="0"/>
                <a:ea typeface="adonis-web" pitchFamily="34" charset="-122"/>
                <a:cs typeface="adonis-web" pitchFamily="34" charset="-120"/>
              </a:rPr>
              <a:t>System Partner App </a:t>
            </a:r>
            <a:r>
              <a:rPr lang="en-US" sz="3499" b="1" kern="0" spc="-70" dirty="0">
                <a:solidFill>
                  <a:srgbClr val="000000"/>
                </a:solidFill>
                <a:latin typeface="adonis-web" pitchFamily="34" charset="0"/>
                <a:ea typeface="adonis-web" pitchFamily="34" charset="-122"/>
                <a:cs typeface="adonis-web" pitchFamily="34" charset="-120"/>
              </a:rPr>
              <a:t>: </a:t>
            </a:r>
            <a:r>
              <a:rPr lang="en-US" sz="3499" b="1" kern="0" spc="-70" dirty="0" smtClean="0">
                <a:solidFill>
                  <a:srgbClr val="222F74"/>
                </a:solidFill>
                <a:latin typeface="adonis-web" pitchFamily="34" charset="0"/>
                <a:ea typeface="adonis-web" pitchFamily="34" charset="-122"/>
                <a:cs typeface="adonis-web" pitchFamily="34" charset="-120"/>
              </a:rPr>
              <a:t>Foodies</a:t>
            </a:r>
            <a:endParaRPr lang="en-US" sz="3499" dirty="0">
              <a:solidFill>
                <a:srgbClr val="222F74"/>
              </a:solidFill>
            </a:endParaRPr>
          </a:p>
        </p:txBody>
      </p:sp>
      <p:sp>
        <p:nvSpPr>
          <p:cNvPr id="5" name="Text 2"/>
          <p:cNvSpPr/>
          <p:nvPr/>
        </p:nvSpPr>
        <p:spPr>
          <a:xfrm>
            <a:off x="2348389" y="4436983"/>
            <a:ext cx="9933503" cy="355402"/>
          </a:xfrm>
          <a:prstGeom prst="rect">
            <a:avLst/>
          </a:prstGeom>
          <a:noFill/>
          <a:ln/>
        </p:spPr>
        <p:txBody>
          <a:bodyPr wrap="none" rtlCol="0" anchor="t"/>
          <a:lstStyle/>
          <a:p>
            <a:pPr marL="0" indent="0">
              <a:lnSpc>
                <a:spcPts val="2799"/>
              </a:lnSpc>
              <a:buNone/>
            </a:pPr>
            <a:endParaRPr lang="en-US" sz="1750" dirty="0"/>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xmlns="" val="0"/>
              </a:ext>
            </a:extLst>
          </a:blip>
          <a:stretch>
            <a:fillRect/>
          </a:stretch>
        </p:blipFill>
        <p:spPr>
          <a:xfrm>
            <a:off x="6000652" y="3214827"/>
            <a:ext cx="2444312" cy="2444312"/>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hape 0"/>
          <p:cNvSpPr/>
          <p:nvPr/>
        </p:nvSpPr>
        <p:spPr>
          <a:xfrm>
            <a:off x="0" y="0"/>
            <a:ext cx="14630400" cy="8229600"/>
          </a:xfrm>
          <a:prstGeom prst="rect">
            <a:avLst/>
          </a:prstGeom>
          <a:solidFill>
            <a:srgbClr val="FFFFFF">
              <a:alpha val="75000"/>
            </a:srgbClr>
          </a:solidFill>
          <a:ln/>
        </p:spPr>
      </p:sp>
      <p:pic>
        <p:nvPicPr>
          <p:cNvPr id="3" name="Picture 2">
            <a:extLst>
              <a:ext uri="{FF2B5EF4-FFF2-40B4-BE49-F238E27FC236}">
                <a16:creationId xmlns:a16="http://schemas.microsoft.com/office/drawing/2014/main" xmlns="" id="{FC60B67A-8729-221D-4D35-DC64402622FE}"/>
              </a:ext>
            </a:extLst>
          </p:cNvPr>
          <p:cNvPicPr>
            <a:picLocks noChangeAspect="1"/>
          </p:cNvPicPr>
          <p:nvPr/>
        </p:nvPicPr>
        <p:blipFill>
          <a:blip r:embed="rId2"/>
          <a:stretch>
            <a:fillRect/>
          </a:stretch>
        </p:blipFill>
        <p:spPr>
          <a:xfrm>
            <a:off x="945800" y="1930016"/>
            <a:ext cx="12021168" cy="5550185"/>
          </a:xfrm>
          <a:prstGeom prst="rect">
            <a:avLst/>
          </a:prstGeom>
        </p:spPr>
      </p:pic>
      <p:pic>
        <p:nvPicPr>
          <p:cNvPr id="5" name="Picture 4">
            <a:extLst>
              <a:ext uri="{FF2B5EF4-FFF2-40B4-BE49-F238E27FC236}">
                <a16:creationId xmlns:a16="http://schemas.microsoft.com/office/drawing/2014/main" xmlns="" id="{BDD6305B-CA6D-7152-6FCF-4CB85451A10C}"/>
              </a:ext>
            </a:extLst>
          </p:cNvPr>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945800" y="1993209"/>
            <a:ext cx="12021168" cy="5423799"/>
          </a:xfrm>
          <a:prstGeom prst="rect">
            <a:avLst/>
          </a:prstGeom>
        </p:spPr>
      </p:pic>
      <p:sp>
        <p:nvSpPr>
          <p:cNvPr id="6" name="TextBox 5">
            <a:extLst>
              <a:ext uri="{FF2B5EF4-FFF2-40B4-BE49-F238E27FC236}">
                <a16:creationId xmlns:a16="http://schemas.microsoft.com/office/drawing/2014/main" xmlns="" id="{9E9B8B0C-6CDA-B5A2-7C7C-AC8CEB19A386}"/>
              </a:ext>
            </a:extLst>
          </p:cNvPr>
          <p:cNvSpPr txBox="1"/>
          <p:nvPr/>
        </p:nvSpPr>
        <p:spPr>
          <a:xfrm>
            <a:off x="1111170" y="717630"/>
            <a:ext cx="2308452" cy="584775"/>
          </a:xfrm>
          <a:prstGeom prst="rect">
            <a:avLst/>
          </a:prstGeom>
          <a:noFill/>
        </p:spPr>
        <p:txBody>
          <a:bodyPr wrap="none" rtlCol="0">
            <a:spAutoFit/>
          </a:bodyPr>
          <a:lstStyle/>
          <a:p>
            <a:r>
              <a:rPr lang="en-IN" sz="3200" dirty="0" smtClean="0">
                <a:solidFill>
                  <a:srgbClr val="222F74"/>
                </a:solidFill>
              </a:rPr>
              <a:t>Login </a:t>
            </a:r>
            <a:r>
              <a:rPr lang="en-IN" sz="3200" dirty="0">
                <a:solidFill>
                  <a:srgbClr val="222F74"/>
                </a:solidFill>
              </a:rPr>
              <a:t>page: -</a:t>
            </a:r>
          </a:p>
        </p:txBody>
      </p:sp>
      <p:sp>
        <p:nvSpPr>
          <p:cNvPr id="2" name="Rectangle 1"/>
          <p:cNvSpPr/>
          <p:nvPr/>
        </p:nvSpPr>
        <p:spPr>
          <a:xfrm>
            <a:off x="9722069" y="2291255"/>
            <a:ext cx="2438400" cy="2417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8326116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0"/>
          <p:cNvSpPr/>
          <p:nvPr/>
        </p:nvSpPr>
        <p:spPr>
          <a:xfrm>
            <a:off x="0" y="0"/>
            <a:ext cx="14630400" cy="8229600"/>
          </a:xfrm>
          <a:prstGeom prst="rect">
            <a:avLst/>
          </a:prstGeom>
          <a:solidFill>
            <a:srgbClr val="FFFFFF">
              <a:alpha val="75000"/>
            </a:srgbClr>
          </a:solidFill>
          <a:ln/>
        </p:spPr>
      </p:sp>
      <p:sp>
        <p:nvSpPr>
          <p:cNvPr id="4" name="TextBox 3">
            <a:extLst>
              <a:ext uri="{FF2B5EF4-FFF2-40B4-BE49-F238E27FC236}">
                <a16:creationId xmlns:a16="http://schemas.microsoft.com/office/drawing/2014/main" xmlns="" id="{442E1C7F-3573-37F4-FE62-1B793FD9578C}"/>
              </a:ext>
            </a:extLst>
          </p:cNvPr>
          <p:cNvSpPr txBox="1"/>
          <p:nvPr/>
        </p:nvSpPr>
        <p:spPr>
          <a:xfrm>
            <a:off x="798653" y="459966"/>
            <a:ext cx="2525820" cy="584775"/>
          </a:xfrm>
          <a:prstGeom prst="rect">
            <a:avLst/>
          </a:prstGeom>
          <a:noFill/>
        </p:spPr>
        <p:txBody>
          <a:bodyPr wrap="none" rtlCol="0">
            <a:spAutoFit/>
          </a:bodyPr>
          <a:lstStyle/>
          <a:p>
            <a:r>
              <a:rPr lang="en-IN" sz="3200" dirty="0" smtClean="0">
                <a:solidFill>
                  <a:srgbClr val="222F74"/>
                </a:solidFill>
              </a:rPr>
              <a:t>Orders Page </a:t>
            </a:r>
            <a:r>
              <a:rPr lang="en-IN" sz="3200" dirty="0">
                <a:solidFill>
                  <a:srgbClr val="222F74"/>
                </a:solidFill>
              </a:rPr>
              <a:t>:-</a:t>
            </a:r>
          </a:p>
        </p:txBody>
      </p:sp>
      <p:pic>
        <p:nvPicPr>
          <p:cNvPr id="6" name="Picture 5"/>
          <p:cNvPicPr/>
          <p:nvPr/>
        </p:nvPicPr>
        <p:blipFill>
          <a:blip r:embed="rId2">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tretch>
            <a:fillRect/>
          </a:stretch>
        </p:blipFill>
        <p:spPr>
          <a:xfrm>
            <a:off x="1177871" y="1044741"/>
            <a:ext cx="12243661" cy="6378947"/>
          </a:xfrm>
          <a:prstGeom prst="rect">
            <a:avLst/>
          </a:prstGeom>
        </p:spPr>
      </p:pic>
    </p:spTree>
    <p:extLst>
      <p:ext uri="{BB962C8B-B14F-4D97-AF65-F5344CB8AC3E}">
        <p14:creationId xmlns:p14="http://schemas.microsoft.com/office/powerpoint/2010/main" xmlns="" val="31409750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0"/>
          <p:cNvSpPr/>
          <p:nvPr/>
        </p:nvSpPr>
        <p:spPr>
          <a:xfrm>
            <a:off x="0" y="0"/>
            <a:ext cx="14630400" cy="8229600"/>
          </a:xfrm>
          <a:prstGeom prst="rect">
            <a:avLst/>
          </a:prstGeom>
          <a:solidFill>
            <a:srgbClr val="FFFFFF">
              <a:alpha val="75000"/>
            </a:srgbClr>
          </a:solidFill>
          <a:ln/>
        </p:spPr>
      </p:sp>
      <p:sp>
        <p:nvSpPr>
          <p:cNvPr id="4" name="TextBox 3">
            <a:extLst>
              <a:ext uri="{FF2B5EF4-FFF2-40B4-BE49-F238E27FC236}">
                <a16:creationId xmlns:a16="http://schemas.microsoft.com/office/drawing/2014/main" xmlns="" id="{442E1C7F-3573-37F4-FE62-1B793FD9578C}"/>
              </a:ext>
            </a:extLst>
          </p:cNvPr>
          <p:cNvSpPr txBox="1"/>
          <p:nvPr/>
        </p:nvSpPr>
        <p:spPr>
          <a:xfrm>
            <a:off x="798653" y="459966"/>
            <a:ext cx="2993063" cy="584775"/>
          </a:xfrm>
          <a:prstGeom prst="rect">
            <a:avLst/>
          </a:prstGeom>
          <a:noFill/>
        </p:spPr>
        <p:txBody>
          <a:bodyPr wrap="none" rtlCol="0">
            <a:spAutoFit/>
          </a:bodyPr>
          <a:lstStyle/>
          <a:p>
            <a:r>
              <a:rPr lang="en-IN" sz="3200" dirty="0" smtClean="0">
                <a:solidFill>
                  <a:srgbClr val="222F74"/>
                </a:solidFill>
              </a:rPr>
              <a:t>Inventory Page </a:t>
            </a:r>
            <a:r>
              <a:rPr lang="en-IN" sz="3200" dirty="0">
                <a:solidFill>
                  <a:srgbClr val="222F74"/>
                </a:solidFill>
              </a:rPr>
              <a:t>:-</a:t>
            </a:r>
          </a:p>
        </p:txBody>
      </p:sp>
      <p:pic>
        <p:nvPicPr>
          <p:cNvPr id="6" name="Picture 5"/>
          <p:cNvPicPr/>
          <p:nvPr/>
        </p:nvPicPr>
        <p:blipFill>
          <a:blip r:embed="rId2">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tretch>
            <a:fillRect/>
          </a:stretch>
        </p:blipFill>
        <p:spPr>
          <a:xfrm>
            <a:off x="798653" y="1044742"/>
            <a:ext cx="12777862" cy="6564926"/>
          </a:xfrm>
          <a:prstGeom prst="rect">
            <a:avLst/>
          </a:prstGeom>
        </p:spPr>
      </p:pic>
    </p:spTree>
    <p:extLst>
      <p:ext uri="{BB962C8B-B14F-4D97-AF65-F5344CB8AC3E}">
        <p14:creationId xmlns:p14="http://schemas.microsoft.com/office/powerpoint/2010/main" xmlns="" val="2296574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0"/>
          <p:cNvSpPr/>
          <p:nvPr/>
        </p:nvSpPr>
        <p:spPr>
          <a:xfrm>
            <a:off x="0" y="0"/>
            <a:ext cx="14630400" cy="8229600"/>
          </a:xfrm>
          <a:prstGeom prst="rect">
            <a:avLst/>
          </a:prstGeom>
          <a:solidFill>
            <a:srgbClr val="FFFFFF">
              <a:alpha val="75000"/>
            </a:srgbClr>
          </a:solidFill>
          <a:ln/>
        </p:spPr>
      </p:sp>
      <p:sp>
        <p:nvSpPr>
          <p:cNvPr id="5" name="Shape 0"/>
          <p:cNvSpPr/>
          <p:nvPr/>
        </p:nvSpPr>
        <p:spPr>
          <a:xfrm>
            <a:off x="0" y="0"/>
            <a:ext cx="14630400" cy="8273891"/>
          </a:xfrm>
          <a:prstGeom prst="rect">
            <a:avLst/>
          </a:prstGeom>
          <a:solidFill>
            <a:srgbClr val="FFFFFF">
              <a:alpha val="75000"/>
            </a:srgbClr>
          </a:solidFill>
          <a:ln/>
        </p:spPr>
      </p:sp>
      <p:pic>
        <p:nvPicPr>
          <p:cNvPr id="3" name="Picture 2">
            <a:extLst>
              <a:ext uri="{FF2B5EF4-FFF2-40B4-BE49-F238E27FC236}">
                <a16:creationId xmlns:a16="http://schemas.microsoft.com/office/drawing/2014/main" xmlns="" id="{113E0EAF-E70A-F796-E4D2-D2B8D53AA79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345872" y="315311"/>
            <a:ext cx="8034420" cy="7651531"/>
          </a:xfrm>
          <a:prstGeom prst="rect">
            <a:avLst/>
          </a:prstGeom>
        </p:spPr>
      </p:pic>
      <p:sp>
        <p:nvSpPr>
          <p:cNvPr id="4" name="TextBox 3">
            <a:extLst>
              <a:ext uri="{FF2B5EF4-FFF2-40B4-BE49-F238E27FC236}">
                <a16:creationId xmlns:a16="http://schemas.microsoft.com/office/drawing/2014/main" xmlns="" id="{442E1C7F-3573-37F4-FE62-1B793FD9578C}"/>
              </a:ext>
            </a:extLst>
          </p:cNvPr>
          <p:cNvSpPr txBox="1"/>
          <p:nvPr/>
        </p:nvSpPr>
        <p:spPr>
          <a:xfrm>
            <a:off x="798653" y="459966"/>
            <a:ext cx="2387770" cy="584775"/>
          </a:xfrm>
          <a:prstGeom prst="rect">
            <a:avLst/>
          </a:prstGeom>
          <a:noFill/>
        </p:spPr>
        <p:txBody>
          <a:bodyPr wrap="none" rtlCol="0">
            <a:spAutoFit/>
          </a:bodyPr>
          <a:lstStyle/>
          <a:p>
            <a:r>
              <a:rPr lang="en-IN" sz="3200" dirty="0" smtClean="0">
                <a:solidFill>
                  <a:srgbClr val="222F74"/>
                </a:solidFill>
              </a:rPr>
              <a:t>Menu Page </a:t>
            </a:r>
            <a:r>
              <a:rPr lang="en-IN" sz="3200" dirty="0">
                <a:solidFill>
                  <a:srgbClr val="222F74"/>
                </a:solidFill>
              </a:rPr>
              <a:t>:-</a:t>
            </a:r>
          </a:p>
        </p:txBody>
      </p:sp>
    </p:spTree>
    <p:extLst>
      <p:ext uri="{BB962C8B-B14F-4D97-AF65-F5344CB8AC3E}">
        <p14:creationId xmlns:p14="http://schemas.microsoft.com/office/powerpoint/2010/main" xmlns="" val="6235933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175642" y="1329452"/>
            <a:ext cx="10668000" cy="1111568"/>
          </a:xfrm>
          <a:prstGeom prst="rect">
            <a:avLst/>
          </a:prstGeom>
          <a:noFill/>
          <a:ln/>
        </p:spPr>
        <p:txBody>
          <a:bodyPr wrap="square" rtlCol="0" anchor="t"/>
          <a:lstStyle/>
          <a:p>
            <a:pPr marL="0" indent="0">
              <a:lnSpc>
                <a:spcPts val="4377"/>
              </a:lnSpc>
              <a:buNone/>
            </a:pPr>
            <a:r>
              <a:rPr lang="en-US" sz="3600" b="1" kern="0" spc="-70" dirty="0" smtClean="0">
                <a:solidFill>
                  <a:srgbClr val="222F74"/>
                </a:solidFill>
                <a:latin typeface="adonis-web" pitchFamily="34" charset="0"/>
                <a:ea typeface="adonis-web" pitchFamily="34" charset="-122"/>
                <a:cs typeface="adonis-web" pitchFamily="34" charset="-120"/>
              </a:rPr>
              <a:t>APPLICATION &amp; FUTURE </a:t>
            </a:r>
            <a:r>
              <a:rPr lang="en-US" sz="3600" b="1" kern="0" spc="-70" dirty="0">
                <a:solidFill>
                  <a:srgbClr val="222F74"/>
                </a:solidFill>
                <a:latin typeface="adonis-web" pitchFamily="34" charset="0"/>
                <a:ea typeface="adonis-web" pitchFamily="34" charset="-122"/>
                <a:cs typeface="adonis-web" pitchFamily="34" charset="-120"/>
              </a:rPr>
              <a:t>SCOPE OF PROJECT</a:t>
            </a:r>
            <a:endParaRPr lang="en-US" sz="3600" dirty="0">
              <a:solidFill>
                <a:srgbClr val="222F74"/>
              </a:solidFill>
            </a:endParaRPr>
          </a:p>
        </p:txBody>
      </p:sp>
      <p:sp>
        <p:nvSpPr>
          <p:cNvPr id="6" name="Text 3"/>
          <p:cNvSpPr/>
          <p:nvPr/>
        </p:nvSpPr>
        <p:spPr>
          <a:xfrm>
            <a:off x="3338751" y="2441020"/>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1.Improved </a:t>
            </a:r>
            <a:r>
              <a:rPr lang="en-US" sz="1600" kern="0" spc="-28" dirty="0">
                <a:solidFill>
                  <a:srgbClr val="272525"/>
                </a:solidFill>
                <a:latin typeface="Source Sans Pro" pitchFamily="34" charset="0"/>
                <a:ea typeface="Source Sans Pro" pitchFamily="34" charset="-122"/>
                <a:cs typeface="Source Sans Pro" pitchFamily="34" charset="-120"/>
              </a:rPr>
              <a:t>Customer Experience</a:t>
            </a:r>
            <a:endParaRPr lang="en-US" sz="1600" dirty="0"/>
          </a:p>
        </p:txBody>
      </p:sp>
      <p:sp>
        <p:nvSpPr>
          <p:cNvPr id="8" name="Text 5"/>
          <p:cNvSpPr/>
          <p:nvPr/>
        </p:nvSpPr>
        <p:spPr>
          <a:xfrm>
            <a:off x="3338751" y="2931222"/>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2.Enhanced </a:t>
            </a:r>
            <a:r>
              <a:rPr lang="en-US" sz="1600" kern="0" spc="-28" dirty="0">
                <a:solidFill>
                  <a:srgbClr val="272525"/>
                </a:solidFill>
                <a:latin typeface="Source Sans Pro" pitchFamily="34" charset="0"/>
                <a:ea typeface="Source Sans Pro" pitchFamily="34" charset="-122"/>
                <a:cs typeface="Source Sans Pro" pitchFamily="34" charset="-120"/>
              </a:rPr>
              <a:t>Operational Efficiency</a:t>
            </a:r>
            <a:endParaRPr lang="en-US" sz="1600" dirty="0"/>
          </a:p>
        </p:txBody>
      </p:sp>
      <p:sp>
        <p:nvSpPr>
          <p:cNvPr id="11" name="Text 8"/>
          <p:cNvSpPr/>
          <p:nvPr/>
        </p:nvSpPr>
        <p:spPr>
          <a:xfrm>
            <a:off x="3338751" y="3415807"/>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3.Increased </a:t>
            </a:r>
            <a:r>
              <a:rPr lang="en-US" sz="1600" kern="0" spc="-28" dirty="0">
                <a:solidFill>
                  <a:srgbClr val="272525"/>
                </a:solidFill>
                <a:latin typeface="Source Sans Pro" pitchFamily="34" charset="0"/>
                <a:ea typeface="Source Sans Pro" pitchFamily="34" charset="-122"/>
                <a:cs typeface="Source Sans Pro" pitchFamily="34" charset="-120"/>
              </a:rPr>
              <a:t>Transparency</a:t>
            </a:r>
            <a:endParaRPr lang="en-US" sz="1600" dirty="0"/>
          </a:p>
        </p:txBody>
      </p:sp>
      <p:sp>
        <p:nvSpPr>
          <p:cNvPr id="13" name="Text 10"/>
          <p:cNvSpPr/>
          <p:nvPr/>
        </p:nvSpPr>
        <p:spPr>
          <a:xfrm>
            <a:off x="3338751" y="3900392"/>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4.Data </a:t>
            </a:r>
            <a:r>
              <a:rPr lang="en-US" sz="1600" kern="0" spc="-28" dirty="0">
                <a:solidFill>
                  <a:srgbClr val="272525"/>
                </a:solidFill>
                <a:latin typeface="Source Sans Pro" pitchFamily="34" charset="0"/>
                <a:ea typeface="Source Sans Pro" pitchFamily="34" charset="-122"/>
                <a:cs typeface="Source Sans Pro" pitchFamily="34" charset="-120"/>
              </a:rPr>
              <a:t>Insights</a:t>
            </a:r>
            <a:endParaRPr lang="en-US" sz="1600" dirty="0"/>
          </a:p>
        </p:txBody>
      </p:sp>
      <p:pic>
        <p:nvPicPr>
          <p:cNvPr id="1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
        <p:nvSpPr>
          <p:cNvPr id="16" name="Text 10"/>
          <p:cNvSpPr/>
          <p:nvPr/>
        </p:nvSpPr>
        <p:spPr>
          <a:xfrm>
            <a:off x="3338751" y="4392160"/>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5.Personalized </a:t>
            </a:r>
            <a:r>
              <a:rPr lang="en-US" sz="1600" kern="0" spc="-28" dirty="0">
                <a:solidFill>
                  <a:srgbClr val="272525"/>
                </a:solidFill>
                <a:latin typeface="Source Sans Pro" pitchFamily="34" charset="0"/>
                <a:ea typeface="Source Sans Pro" pitchFamily="34" charset="-122"/>
                <a:cs typeface="Source Sans Pro" pitchFamily="34" charset="-120"/>
              </a:rPr>
              <a:t>Recommendations</a:t>
            </a:r>
            <a:endParaRPr lang="en-US" sz="1600" dirty="0"/>
          </a:p>
        </p:txBody>
      </p:sp>
      <p:sp>
        <p:nvSpPr>
          <p:cNvPr id="17" name="Text 10"/>
          <p:cNvSpPr/>
          <p:nvPr/>
        </p:nvSpPr>
        <p:spPr>
          <a:xfrm>
            <a:off x="3338751" y="4883928"/>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6.Dynamic </a:t>
            </a:r>
            <a:r>
              <a:rPr lang="en-US" sz="1600" kern="0" spc="-28" dirty="0">
                <a:solidFill>
                  <a:srgbClr val="272525"/>
                </a:solidFill>
                <a:latin typeface="Source Sans Pro" pitchFamily="34" charset="0"/>
                <a:ea typeface="Source Sans Pro" pitchFamily="34" charset="-122"/>
                <a:cs typeface="Source Sans Pro" pitchFamily="34" charset="-120"/>
              </a:rPr>
              <a:t>Pricing</a:t>
            </a:r>
            <a:endParaRPr lang="en-US" sz="1600" dirty="0"/>
          </a:p>
        </p:txBody>
      </p:sp>
      <p:sp>
        <p:nvSpPr>
          <p:cNvPr id="18" name="Text 10"/>
          <p:cNvSpPr/>
          <p:nvPr/>
        </p:nvSpPr>
        <p:spPr>
          <a:xfrm>
            <a:off x="3338751" y="5372369"/>
            <a:ext cx="7952780" cy="284559"/>
          </a:xfrm>
          <a:prstGeom prst="rect">
            <a:avLst/>
          </a:prstGeom>
          <a:noFill/>
          <a:ln/>
        </p:spPr>
        <p:txBody>
          <a:bodyPr wrap="none" rtlCol="0" anchor="t"/>
          <a:lstStyle/>
          <a:p>
            <a:pPr>
              <a:lnSpc>
                <a:spcPts val="2241"/>
              </a:lnSpc>
            </a:pPr>
            <a:r>
              <a:rPr lang="en-US" sz="1600" kern="0" spc="-28" dirty="0" smtClean="0">
                <a:solidFill>
                  <a:srgbClr val="272525"/>
                </a:solidFill>
                <a:latin typeface="Source Sans Pro" pitchFamily="34" charset="0"/>
                <a:ea typeface="Source Sans Pro" pitchFamily="34" charset="-122"/>
                <a:cs typeface="Source Sans Pro" pitchFamily="34" charset="-120"/>
              </a:rPr>
              <a:t>7.Enhanced </a:t>
            </a:r>
            <a:r>
              <a:rPr lang="en-US" sz="1600" kern="0" spc="-28" dirty="0">
                <a:solidFill>
                  <a:srgbClr val="272525"/>
                </a:solidFill>
                <a:latin typeface="Source Sans Pro" pitchFamily="34" charset="0"/>
                <a:ea typeface="Source Sans Pro" pitchFamily="34" charset="-122"/>
                <a:cs typeface="Source Sans Pro" pitchFamily="34" charset="-120"/>
              </a:rPr>
              <a:t>Marketing Opportunities</a:t>
            </a:r>
            <a:endParaRPr lang="en-US" sz="16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73891"/>
          </a:xfrm>
          <a:prstGeom prst="rect">
            <a:avLst/>
          </a:prstGeom>
          <a:solidFill>
            <a:srgbClr val="FFFFFF">
              <a:alpha val="75000"/>
            </a:srgbClr>
          </a:solidFill>
          <a:ln/>
        </p:spPr>
      </p:sp>
      <p:sp>
        <p:nvSpPr>
          <p:cNvPr id="4" name="Text 1"/>
          <p:cNvSpPr/>
          <p:nvPr/>
        </p:nvSpPr>
        <p:spPr>
          <a:xfrm>
            <a:off x="3472696" y="472678"/>
            <a:ext cx="3756303" cy="537091"/>
          </a:xfrm>
          <a:prstGeom prst="rect">
            <a:avLst/>
          </a:prstGeom>
          <a:noFill/>
          <a:ln/>
        </p:spPr>
        <p:txBody>
          <a:bodyPr wrap="none" rtlCol="0" anchor="t"/>
          <a:lstStyle/>
          <a:p>
            <a:pPr marL="0" indent="0">
              <a:lnSpc>
                <a:spcPts val="4230"/>
              </a:lnSpc>
              <a:buNone/>
            </a:pPr>
            <a:r>
              <a:rPr lang="en-US" sz="3384" b="1" kern="0" spc="-68" dirty="0">
                <a:solidFill>
                  <a:srgbClr val="222F74"/>
                </a:solidFill>
                <a:latin typeface="adonis-web" pitchFamily="34" charset="0"/>
                <a:ea typeface="adonis-web" pitchFamily="34" charset="-122"/>
                <a:cs typeface="adonis-web" pitchFamily="34" charset="-120"/>
              </a:rPr>
              <a:t>PROJECT TIMELINE</a:t>
            </a:r>
            <a:endParaRPr lang="en-US" sz="3384" dirty="0">
              <a:solidFill>
                <a:srgbClr val="222F74"/>
              </a:solidFill>
            </a:endParaRPr>
          </a:p>
        </p:txBody>
      </p:sp>
      <p:sp>
        <p:nvSpPr>
          <p:cNvPr id="5" name="Shape 2"/>
          <p:cNvSpPr/>
          <p:nvPr/>
        </p:nvSpPr>
        <p:spPr>
          <a:xfrm>
            <a:off x="3472696" y="1353503"/>
            <a:ext cx="7685008" cy="5979319"/>
          </a:xfrm>
          <a:prstGeom prst="roundRect">
            <a:avLst>
              <a:gd name="adj" fmla="val 1294"/>
            </a:avLst>
          </a:prstGeom>
          <a:noFill/>
          <a:ln w="10716">
            <a:solidFill>
              <a:srgbClr val="000000">
                <a:alpha val="8000"/>
              </a:srgbClr>
            </a:solidFill>
            <a:prstDash val="solid"/>
          </a:ln>
        </p:spPr>
      </p:sp>
      <p:sp>
        <p:nvSpPr>
          <p:cNvPr id="6" name="Shape 3"/>
          <p:cNvSpPr/>
          <p:nvPr/>
        </p:nvSpPr>
        <p:spPr>
          <a:xfrm>
            <a:off x="3483412" y="1364218"/>
            <a:ext cx="7663577" cy="496491"/>
          </a:xfrm>
          <a:prstGeom prst="rect">
            <a:avLst/>
          </a:prstGeom>
          <a:solidFill>
            <a:srgbClr val="FFFFFF">
              <a:alpha val="4000"/>
            </a:srgbClr>
          </a:solidFill>
          <a:ln/>
        </p:spPr>
      </p:sp>
      <p:sp>
        <p:nvSpPr>
          <p:cNvPr id="7" name="Text 4"/>
          <p:cNvSpPr/>
          <p:nvPr/>
        </p:nvSpPr>
        <p:spPr>
          <a:xfrm>
            <a:off x="3655219" y="1474946"/>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 </a:t>
            </a:r>
            <a:endParaRPr lang="en-US" sz="1354" dirty="0"/>
          </a:p>
        </p:txBody>
      </p:sp>
      <p:sp>
        <p:nvSpPr>
          <p:cNvPr id="8" name="Text 5"/>
          <p:cNvSpPr/>
          <p:nvPr/>
        </p:nvSpPr>
        <p:spPr>
          <a:xfrm>
            <a:off x="7490817" y="1474946"/>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 </a:t>
            </a:r>
            <a:endParaRPr lang="en-US" sz="1354" dirty="0"/>
          </a:p>
        </p:txBody>
      </p:sp>
      <p:sp>
        <p:nvSpPr>
          <p:cNvPr id="9" name="Shape 6"/>
          <p:cNvSpPr/>
          <p:nvPr/>
        </p:nvSpPr>
        <p:spPr>
          <a:xfrm>
            <a:off x="3483412" y="1860709"/>
            <a:ext cx="7663577" cy="496491"/>
          </a:xfrm>
          <a:prstGeom prst="rect">
            <a:avLst/>
          </a:prstGeom>
          <a:solidFill>
            <a:srgbClr val="000000">
              <a:alpha val="4000"/>
            </a:srgbClr>
          </a:solidFill>
          <a:ln/>
        </p:spPr>
      </p:sp>
      <p:sp>
        <p:nvSpPr>
          <p:cNvPr id="10" name="Text 7"/>
          <p:cNvSpPr/>
          <p:nvPr/>
        </p:nvSpPr>
        <p:spPr>
          <a:xfrm>
            <a:off x="3655219" y="1971437"/>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Project Initiation</a:t>
            </a:r>
            <a:endParaRPr lang="en-US" sz="1354" dirty="0"/>
          </a:p>
        </p:txBody>
      </p:sp>
      <p:sp>
        <p:nvSpPr>
          <p:cNvPr id="11" name="Text 8"/>
          <p:cNvSpPr/>
          <p:nvPr/>
        </p:nvSpPr>
        <p:spPr>
          <a:xfrm>
            <a:off x="7490817" y="1971437"/>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2 weeks</a:t>
            </a:r>
            <a:endParaRPr lang="en-US" sz="1354" dirty="0"/>
          </a:p>
        </p:txBody>
      </p:sp>
      <p:sp>
        <p:nvSpPr>
          <p:cNvPr id="12" name="Shape 9"/>
          <p:cNvSpPr/>
          <p:nvPr/>
        </p:nvSpPr>
        <p:spPr>
          <a:xfrm>
            <a:off x="3483412" y="2357199"/>
            <a:ext cx="7663577" cy="496491"/>
          </a:xfrm>
          <a:prstGeom prst="rect">
            <a:avLst/>
          </a:prstGeom>
          <a:solidFill>
            <a:srgbClr val="FFFFFF">
              <a:alpha val="4000"/>
            </a:srgbClr>
          </a:solidFill>
          <a:ln/>
        </p:spPr>
      </p:sp>
      <p:sp>
        <p:nvSpPr>
          <p:cNvPr id="13" name="Text 10"/>
          <p:cNvSpPr/>
          <p:nvPr/>
        </p:nvSpPr>
        <p:spPr>
          <a:xfrm>
            <a:off x="3655219" y="2467928"/>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Requirement Analysis and Planning</a:t>
            </a:r>
            <a:endParaRPr lang="en-US" sz="1354" dirty="0"/>
          </a:p>
        </p:txBody>
      </p:sp>
      <p:sp>
        <p:nvSpPr>
          <p:cNvPr id="14" name="Text 11"/>
          <p:cNvSpPr/>
          <p:nvPr/>
        </p:nvSpPr>
        <p:spPr>
          <a:xfrm>
            <a:off x="7490817" y="2467928"/>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1 week</a:t>
            </a:r>
            <a:endParaRPr lang="en-US" sz="1354" dirty="0"/>
          </a:p>
        </p:txBody>
      </p:sp>
      <p:sp>
        <p:nvSpPr>
          <p:cNvPr id="15" name="Shape 12"/>
          <p:cNvSpPr/>
          <p:nvPr/>
        </p:nvSpPr>
        <p:spPr>
          <a:xfrm>
            <a:off x="3483412" y="2853690"/>
            <a:ext cx="7663577" cy="496491"/>
          </a:xfrm>
          <a:prstGeom prst="rect">
            <a:avLst/>
          </a:prstGeom>
          <a:solidFill>
            <a:srgbClr val="000000">
              <a:alpha val="4000"/>
            </a:srgbClr>
          </a:solidFill>
          <a:ln/>
        </p:spPr>
      </p:sp>
      <p:sp>
        <p:nvSpPr>
          <p:cNvPr id="16" name="Text 13"/>
          <p:cNvSpPr/>
          <p:nvPr/>
        </p:nvSpPr>
        <p:spPr>
          <a:xfrm>
            <a:off x="3655219" y="2964418"/>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Competitor Analysis</a:t>
            </a:r>
            <a:endParaRPr lang="en-US" sz="1354" dirty="0"/>
          </a:p>
        </p:txBody>
      </p:sp>
      <p:sp>
        <p:nvSpPr>
          <p:cNvPr id="17" name="Text 14"/>
          <p:cNvSpPr/>
          <p:nvPr/>
        </p:nvSpPr>
        <p:spPr>
          <a:xfrm>
            <a:off x="7490817" y="2964418"/>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1 week</a:t>
            </a:r>
            <a:endParaRPr lang="en-US" sz="1354" dirty="0"/>
          </a:p>
        </p:txBody>
      </p:sp>
      <p:sp>
        <p:nvSpPr>
          <p:cNvPr id="18" name="Shape 15"/>
          <p:cNvSpPr/>
          <p:nvPr/>
        </p:nvSpPr>
        <p:spPr>
          <a:xfrm>
            <a:off x="3483412" y="3350181"/>
            <a:ext cx="7663577" cy="496491"/>
          </a:xfrm>
          <a:prstGeom prst="rect">
            <a:avLst/>
          </a:prstGeom>
          <a:solidFill>
            <a:srgbClr val="FFFFFF">
              <a:alpha val="4000"/>
            </a:srgbClr>
          </a:solidFill>
          <a:ln/>
        </p:spPr>
      </p:sp>
      <p:sp>
        <p:nvSpPr>
          <p:cNvPr id="19" name="Text 16"/>
          <p:cNvSpPr/>
          <p:nvPr/>
        </p:nvSpPr>
        <p:spPr>
          <a:xfrm>
            <a:off x="3655219" y="3460909"/>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Technology Assessment and Selection</a:t>
            </a:r>
            <a:endParaRPr lang="en-US" sz="1354" dirty="0"/>
          </a:p>
        </p:txBody>
      </p:sp>
      <p:sp>
        <p:nvSpPr>
          <p:cNvPr id="20" name="Text 17"/>
          <p:cNvSpPr/>
          <p:nvPr/>
        </p:nvSpPr>
        <p:spPr>
          <a:xfrm>
            <a:off x="7490817" y="3460909"/>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2 weeks</a:t>
            </a:r>
            <a:endParaRPr lang="en-US" sz="1354" dirty="0"/>
          </a:p>
        </p:txBody>
      </p:sp>
      <p:sp>
        <p:nvSpPr>
          <p:cNvPr id="21" name="Shape 18"/>
          <p:cNvSpPr/>
          <p:nvPr/>
        </p:nvSpPr>
        <p:spPr>
          <a:xfrm>
            <a:off x="3483412" y="3846671"/>
            <a:ext cx="7663577" cy="496491"/>
          </a:xfrm>
          <a:prstGeom prst="rect">
            <a:avLst/>
          </a:prstGeom>
          <a:solidFill>
            <a:srgbClr val="000000">
              <a:alpha val="4000"/>
            </a:srgbClr>
          </a:solidFill>
          <a:ln/>
        </p:spPr>
      </p:sp>
      <p:sp>
        <p:nvSpPr>
          <p:cNvPr id="22" name="Text 19"/>
          <p:cNvSpPr/>
          <p:nvPr/>
        </p:nvSpPr>
        <p:spPr>
          <a:xfrm>
            <a:off x="3655219" y="3957399"/>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User Interface Design</a:t>
            </a:r>
            <a:endParaRPr lang="en-US" sz="1354" dirty="0"/>
          </a:p>
        </p:txBody>
      </p:sp>
      <p:sp>
        <p:nvSpPr>
          <p:cNvPr id="23" name="Text 20"/>
          <p:cNvSpPr/>
          <p:nvPr/>
        </p:nvSpPr>
        <p:spPr>
          <a:xfrm>
            <a:off x="7490817" y="3957399"/>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3 weeks</a:t>
            </a:r>
            <a:endParaRPr lang="en-US" sz="1354" dirty="0"/>
          </a:p>
        </p:txBody>
      </p:sp>
      <p:sp>
        <p:nvSpPr>
          <p:cNvPr id="24" name="Shape 21"/>
          <p:cNvSpPr/>
          <p:nvPr/>
        </p:nvSpPr>
        <p:spPr>
          <a:xfrm>
            <a:off x="3483412" y="4343162"/>
            <a:ext cx="7663577" cy="496491"/>
          </a:xfrm>
          <a:prstGeom prst="rect">
            <a:avLst/>
          </a:prstGeom>
          <a:solidFill>
            <a:srgbClr val="FFFFFF">
              <a:alpha val="4000"/>
            </a:srgbClr>
          </a:solidFill>
          <a:ln/>
        </p:spPr>
      </p:sp>
      <p:sp>
        <p:nvSpPr>
          <p:cNvPr id="25" name="Text 22"/>
          <p:cNvSpPr/>
          <p:nvPr/>
        </p:nvSpPr>
        <p:spPr>
          <a:xfrm>
            <a:off x="3655219" y="4453890"/>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Backend Development</a:t>
            </a:r>
            <a:endParaRPr lang="en-US" sz="1354" dirty="0"/>
          </a:p>
        </p:txBody>
      </p:sp>
      <p:sp>
        <p:nvSpPr>
          <p:cNvPr id="26" name="Text 23"/>
          <p:cNvSpPr/>
          <p:nvPr/>
        </p:nvSpPr>
        <p:spPr>
          <a:xfrm>
            <a:off x="7490817" y="4453890"/>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3 weeks</a:t>
            </a:r>
            <a:endParaRPr lang="en-US" sz="1354" dirty="0"/>
          </a:p>
        </p:txBody>
      </p:sp>
      <p:sp>
        <p:nvSpPr>
          <p:cNvPr id="27" name="Shape 24"/>
          <p:cNvSpPr/>
          <p:nvPr/>
        </p:nvSpPr>
        <p:spPr>
          <a:xfrm>
            <a:off x="3483412" y="4839653"/>
            <a:ext cx="7663577" cy="496491"/>
          </a:xfrm>
          <a:prstGeom prst="rect">
            <a:avLst/>
          </a:prstGeom>
          <a:solidFill>
            <a:srgbClr val="000000">
              <a:alpha val="4000"/>
            </a:srgbClr>
          </a:solidFill>
          <a:ln/>
        </p:spPr>
      </p:sp>
      <p:sp>
        <p:nvSpPr>
          <p:cNvPr id="28" name="Text 25"/>
          <p:cNvSpPr/>
          <p:nvPr/>
        </p:nvSpPr>
        <p:spPr>
          <a:xfrm>
            <a:off x="3655219" y="4950381"/>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Integration with Restaurants</a:t>
            </a:r>
            <a:endParaRPr lang="en-US" sz="1354" dirty="0"/>
          </a:p>
        </p:txBody>
      </p:sp>
      <p:sp>
        <p:nvSpPr>
          <p:cNvPr id="29" name="Text 26"/>
          <p:cNvSpPr/>
          <p:nvPr/>
        </p:nvSpPr>
        <p:spPr>
          <a:xfrm>
            <a:off x="7490817" y="4950381"/>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2 weeks</a:t>
            </a:r>
            <a:endParaRPr lang="en-US" sz="1354" dirty="0"/>
          </a:p>
        </p:txBody>
      </p:sp>
      <p:sp>
        <p:nvSpPr>
          <p:cNvPr id="30" name="Shape 27"/>
          <p:cNvSpPr/>
          <p:nvPr/>
        </p:nvSpPr>
        <p:spPr>
          <a:xfrm>
            <a:off x="3483412" y="5336143"/>
            <a:ext cx="7663577" cy="496491"/>
          </a:xfrm>
          <a:prstGeom prst="rect">
            <a:avLst/>
          </a:prstGeom>
          <a:solidFill>
            <a:srgbClr val="FFFFFF">
              <a:alpha val="4000"/>
            </a:srgbClr>
          </a:solidFill>
          <a:ln/>
        </p:spPr>
      </p:sp>
      <p:sp>
        <p:nvSpPr>
          <p:cNvPr id="31" name="Text 28"/>
          <p:cNvSpPr/>
          <p:nvPr/>
        </p:nvSpPr>
        <p:spPr>
          <a:xfrm>
            <a:off x="3655219" y="5446871"/>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Testing and Quality Assurance</a:t>
            </a:r>
            <a:endParaRPr lang="en-US" sz="1354" dirty="0"/>
          </a:p>
        </p:txBody>
      </p:sp>
      <p:sp>
        <p:nvSpPr>
          <p:cNvPr id="32" name="Text 29"/>
          <p:cNvSpPr/>
          <p:nvPr/>
        </p:nvSpPr>
        <p:spPr>
          <a:xfrm>
            <a:off x="7490817" y="5446871"/>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1 week</a:t>
            </a:r>
            <a:endParaRPr lang="en-US" sz="1354" dirty="0"/>
          </a:p>
        </p:txBody>
      </p:sp>
      <p:sp>
        <p:nvSpPr>
          <p:cNvPr id="33" name="Shape 30"/>
          <p:cNvSpPr/>
          <p:nvPr/>
        </p:nvSpPr>
        <p:spPr>
          <a:xfrm>
            <a:off x="3483412" y="5832634"/>
            <a:ext cx="7663577" cy="496491"/>
          </a:xfrm>
          <a:prstGeom prst="rect">
            <a:avLst/>
          </a:prstGeom>
          <a:solidFill>
            <a:srgbClr val="000000">
              <a:alpha val="4000"/>
            </a:srgbClr>
          </a:solidFill>
          <a:ln/>
        </p:spPr>
      </p:sp>
      <p:sp>
        <p:nvSpPr>
          <p:cNvPr id="34" name="Text 31"/>
          <p:cNvSpPr/>
          <p:nvPr/>
        </p:nvSpPr>
        <p:spPr>
          <a:xfrm>
            <a:off x="3655219" y="5943362"/>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User Education and Communication</a:t>
            </a:r>
            <a:endParaRPr lang="en-US" sz="1354" dirty="0"/>
          </a:p>
        </p:txBody>
      </p:sp>
      <p:sp>
        <p:nvSpPr>
          <p:cNvPr id="35" name="Text 32"/>
          <p:cNvSpPr/>
          <p:nvPr/>
        </p:nvSpPr>
        <p:spPr>
          <a:xfrm>
            <a:off x="7490817" y="5943362"/>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2 weeks</a:t>
            </a:r>
            <a:endParaRPr lang="en-US" sz="1354" dirty="0"/>
          </a:p>
        </p:txBody>
      </p:sp>
      <p:sp>
        <p:nvSpPr>
          <p:cNvPr id="36" name="Shape 33"/>
          <p:cNvSpPr/>
          <p:nvPr/>
        </p:nvSpPr>
        <p:spPr>
          <a:xfrm>
            <a:off x="3483412" y="6329124"/>
            <a:ext cx="7663577" cy="496491"/>
          </a:xfrm>
          <a:prstGeom prst="rect">
            <a:avLst/>
          </a:prstGeom>
          <a:solidFill>
            <a:srgbClr val="FFFFFF">
              <a:alpha val="4000"/>
            </a:srgbClr>
          </a:solidFill>
          <a:ln/>
        </p:spPr>
      </p:sp>
      <p:sp>
        <p:nvSpPr>
          <p:cNvPr id="37" name="Text 34"/>
          <p:cNvSpPr/>
          <p:nvPr/>
        </p:nvSpPr>
        <p:spPr>
          <a:xfrm>
            <a:off x="3655219" y="6439852"/>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Launch and Monitoring</a:t>
            </a:r>
            <a:endParaRPr lang="en-US" sz="1354" dirty="0"/>
          </a:p>
        </p:txBody>
      </p:sp>
      <p:sp>
        <p:nvSpPr>
          <p:cNvPr id="38" name="Text 35"/>
          <p:cNvSpPr/>
          <p:nvPr/>
        </p:nvSpPr>
        <p:spPr>
          <a:xfrm>
            <a:off x="7490817" y="6439852"/>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2 weeks</a:t>
            </a:r>
            <a:endParaRPr lang="en-US" sz="1354" dirty="0"/>
          </a:p>
        </p:txBody>
      </p:sp>
      <p:sp>
        <p:nvSpPr>
          <p:cNvPr id="39" name="Shape 36"/>
          <p:cNvSpPr/>
          <p:nvPr/>
        </p:nvSpPr>
        <p:spPr>
          <a:xfrm>
            <a:off x="3483412" y="6825615"/>
            <a:ext cx="7663577" cy="496491"/>
          </a:xfrm>
          <a:prstGeom prst="rect">
            <a:avLst/>
          </a:prstGeom>
          <a:solidFill>
            <a:srgbClr val="000000">
              <a:alpha val="4000"/>
            </a:srgbClr>
          </a:solidFill>
          <a:ln/>
        </p:spPr>
      </p:sp>
      <p:sp>
        <p:nvSpPr>
          <p:cNvPr id="40" name="Text 37"/>
          <p:cNvSpPr/>
          <p:nvPr/>
        </p:nvSpPr>
        <p:spPr>
          <a:xfrm>
            <a:off x="3655219" y="6936343"/>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Continuous Improvement</a:t>
            </a:r>
            <a:endParaRPr lang="en-US" sz="1354" dirty="0"/>
          </a:p>
        </p:txBody>
      </p:sp>
      <p:sp>
        <p:nvSpPr>
          <p:cNvPr id="41" name="Text 38"/>
          <p:cNvSpPr/>
          <p:nvPr/>
        </p:nvSpPr>
        <p:spPr>
          <a:xfrm>
            <a:off x="7490817" y="6936343"/>
            <a:ext cx="3484364" cy="275034"/>
          </a:xfrm>
          <a:prstGeom prst="rect">
            <a:avLst/>
          </a:prstGeom>
          <a:noFill/>
          <a:ln/>
        </p:spPr>
        <p:txBody>
          <a:bodyPr wrap="none" rtlCol="0" anchor="t"/>
          <a:lstStyle/>
          <a:p>
            <a:pPr marL="0" indent="0">
              <a:lnSpc>
                <a:spcPts val="2166"/>
              </a:lnSpc>
              <a:buNone/>
            </a:pPr>
            <a:r>
              <a:rPr lang="en-US" sz="1354" kern="0" spc="-27" dirty="0">
                <a:solidFill>
                  <a:srgbClr val="272525"/>
                </a:solidFill>
                <a:latin typeface="Source Sans Pro" pitchFamily="34" charset="0"/>
                <a:ea typeface="Source Sans Pro" pitchFamily="34" charset="-122"/>
                <a:cs typeface="Source Sans Pro" pitchFamily="34" charset="-120"/>
              </a:rPr>
              <a:t>1 week</a:t>
            </a:r>
            <a:endParaRPr lang="en-US" sz="1354" dirty="0"/>
          </a:p>
        </p:txBody>
      </p:sp>
      <p:sp>
        <p:nvSpPr>
          <p:cNvPr id="42" name="Text 39"/>
          <p:cNvSpPr/>
          <p:nvPr/>
        </p:nvSpPr>
        <p:spPr>
          <a:xfrm>
            <a:off x="3472696" y="7526179"/>
            <a:ext cx="7685008" cy="275034"/>
          </a:xfrm>
          <a:prstGeom prst="rect">
            <a:avLst/>
          </a:prstGeom>
          <a:noFill/>
          <a:ln/>
        </p:spPr>
        <p:txBody>
          <a:bodyPr wrap="none" rtlCol="0" anchor="t"/>
          <a:lstStyle/>
          <a:p>
            <a:pPr marL="0" indent="0">
              <a:lnSpc>
                <a:spcPts val="2166"/>
              </a:lnSpc>
              <a:buNone/>
            </a:pPr>
            <a:endParaRPr lang="en-US" sz="1354" dirty="0"/>
          </a:p>
        </p:txBody>
      </p:sp>
      <p:pic>
        <p:nvPicPr>
          <p:cNvPr id="4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2348389" y="1812965"/>
            <a:ext cx="7662386" cy="694373"/>
          </a:xfrm>
          <a:prstGeom prst="rect">
            <a:avLst/>
          </a:prstGeom>
          <a:noFill/>
          <a:ln/>
        </p:spPr>
        <p:txBody>
          <a:bodyPr wrap="none" rtlCol="0" anchor="t"/>
          <a:lstStyle/>
          <a:p>
            <a:pPr marL="0" indent="0">
              <a:lnSpc>
                <a:spcPts val="5468"/>
              </a:lnSpc>
              <a:buNone/>
            </a:pPr>
            <a:r>
              <a:rPr lang="en-US" sz="4374" b="1" kern="0" spc="-87" dirty="0">
                <a:solidFill>
                  <a:srgbClr val="222F74"/>
                </a:solidFill>
                <a:latin typeface="adonis-web" pitchFamily="34" charset="0"/>
                <a:ea typeface="adonis-web" pitchFamily="34" charset="-122"/>
                <a:cs typeface="adonis-web" pitchFamily="34" charset="-120"/>
              </a:rPr>
              <a:t>REFERENCES / BIBLIOGRAPHY</a:t>
            </a:r>
            <a:endParaRPr lang="en-US" sz="4374" dirty="0">
              <a:solidFill>
                <a:srgbClr val="222F74"/>
              </a:solidFill>
            </a:endParaRPr>
          </a:p>
        </p:txBody>
      </p:sp>
      <p:sp>
        <p:nvSpPr>
          <p:cNvPr id="5" name="Text 2"/>
          <p:cNvSpPr/>
          <p:nvPr/>
        </p:nvSpPr>
        <p:spPr>
          <a:xfrm>
            <a:off x="2703790" y="2951678"/>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rPr>
              <a:t>Rest API Documentation</a:t>
            </a:r>
            <a:endParaRPr lang="en-US" sz="1750" dirty="0"/>
          </a:p>
        </p:txBody>
      </p:sp>
      <p:sp>
        <p:nvSpPr>
          <p:cNvPr id="6" name="Text 3"/>
          <p:cNvSpPr/>
          <p:nvPr/>
        </p:nvSpPr>
        <p:spPr>
          <a:xfrm>
            <a:off x="2703790" y="3395901"/>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TypeScript Documentation</a:t>
            </a:r>
            <a:endParaRPr lang="en-US" sz="1750" dirty="0"/>
          </a:p>
        </p:txBody>
      </p:sp>
      <p:sp>
        <p:nvSpPr>
          <p:cNvPr id="7" name="Text 4"/>
          <p:cNvSpPr/>
          <p:nvPr/>
        </p:nvSpPr>
        <p:spPr>
          <a:xfrm>
            <a:off x="2703790" y="3840123"/>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ORM Documentation</a:t>
            </a:r>
            <a:endParaRPr lang="en-US" sz="1750" dirty="0"/>
          </a:p>
        </p:txBody>
      </p:sp>
      <p:sp>
        <p:nvSpPr>
          <p:cNvPr id="8" name="Text 5"/>
          <p:cNvSpPr/>
          <p:nvPr/>
        </p:nvSpPr>
        <p:spPr>
          <a:xfrm>
            <a:off x="2703790" y="4284345"/>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Node.js Documentation</a:t>
            </a:r>
            <a:endParaRPr lang="en-US" sz="1750" dirty="0"/>
          </a:p>
        </p:txBody>
      </p:sp>
      <p:sp>
        <p:nvSpPr>
          <p:cNvPr id="9" name="Text 6"/>
          <p:cNvSpPr/>
          <p:nvPr/>
        </p:nvSpPr>
        <p:spPr>
          <a:xfrm>
            <a:off x="2703790" y="4728567"/>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Next.js Documentation</a:t>
            </a:r>
            <a:endParaRPr lang="en-US" sz="1750" dirty="0"/>
          </a:p>
        </p:txBody>
      </p:sp>
      <p:sp>
        <p:nvSpPr>
          <p:cNvPr id="10" name="Text 7"/>
          <p:cNvSpPr/>
          <p:nvPr/>
        </p:nvSpPr>
        <p:spPr>
          <a:xfrm>
            <a:off x="2703790" y="5172789"/>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React.js Documentation</a:t>
            </a:r>
            <a:endParaRPr lang="en-US" sz="1750" dirty="0"/>
          </a:p>
        </p:txBody>
      </p:sp>
      <p:sp>
        <p:nvSpPr>
          <p:cNvPr id="11" name="Text 8"/>
          <p:cNvSpPr/>
          <p:nvPr/>
        </p:nvSpPr>
        <p:spPr>
          <a:xfrm>
            <a:off x="2703790" y="5617012"/>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Google Maps Platform Documentation</a:t>
            </a:r>
            <a:endParaRPr lang="en-US" sz="1750" dirty="0"/>
          </a:p>
        </p:txBody>
      </p:sp>
      <p:sp>
        <p:nvSpPr>
          <p:cNvPr id="12" name="Text 9"/>
          <p:cNvSpPr/>
          <p:nvPr/>
        </p:nvSpPr>
        <p:spPr>
          <a:xfrm>
            <a:off x="2703790" y="6061234"/>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PostgreSql Documentation</a:t>
            </a:r>
            <a:endParaRPr lang="en-US" sz="1750"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487924"/>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Submitted in partial fulfilment of the requirements of the degree of</a:t>
            </a:r>
            <a:endParaRPr lang="en-US" sz="1750" dirty="0"/>
          </a:p>
        </p:txBody>
      </p:sp>
      <p:sp>
        <p:nvSpPr>
          <p:cNvPr id="5" name="Text 2"/>
          <p:cNvSpPr/>
          <p:nvPr/>
        </p:nvSpPr>
        <p:spPr>
          <a:xfrm>
            <a:off x="2348389" y="2065496"/>
            <a:ext cx="5793819" cy="555427"/>
          </a:xfrm>
          <a:prstGeom prst="rect">
            <a:avLst/>
          </a:prstGeom>
          <a:noFill/>
          <a:ln/>
        </p:spPr>
        <p:txBody>
          <a:bodyPr wrap="none" rtlCol="0" anchor="t"/>
          <a:lstStyle/>
          <a:p>
            <a:pPr marL="0" indent="0">
              <a:lnSpc>
                <a:spcPts val="4374"/>
              </a:lnSpc>
              <a:buNone/>
            </a:pPr>
            <a:r>
              <a:rPr lang="en-US" sz="3499" b="1" kern="0" spc="-70" dirty="0">
                <a:solidFill>
                  <a:srgbClr val="222F74"/>
                </a:solidFill>
                <a:latin typeface="adonis-web" pitchFamily="34" charset="0"/>
                <a:ea typeface="adonis-web" pitchFamily="34" charset="-122"/>
                <a:cs typeface="adonis-web" pitchFamily="34" charset="-120"/>
              </a:rPr>
              <a:t>BACHELOR OF TECHNOLOGY</a:t>
            </a:r>
            <a:endParaRPr lang="en-US" sz="3499" dirty="0">
              <a:solidFill>
                <a:srgbClr val="222F74"/>
              </a:solidFill>
            </a:endParaRPr>
          </a:p>
        </p:txBody>
      </p:sp>
      <p:sp>
        <p:nvSpPr>
          <p:cNvPr id="6" name="Text 3"/>
          <p:cNvSpPr/>
          <p:nvPr/>
        </p:nvSpPr>
        <p:spPr>
          <a:xfrm>
            <a:off x="2348389" y="2954179"/>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Submitted by</a:t>
            </a:r>
            <a:endParaRPr lang="en-US" sz="1750" dirty="0"/>
          </a:p>
        </p:txBody>
      </p:sp>
      <p:sp>
        <p:nvSpPr>
          <p:cNvPr id="7" name="Text 4"/>
          <p:cNvSpPr/>
          <p:nvPr/>
        </p:nvSpPr>
        <p:spPr>
          <a:xfrm>
            <a:off x="2348389" y="3559493"/>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Palak</a:t>
            </a:r>
            <a:r>
              <a:rPr lang="en-US" sz="1750" kern="0" spc="-35" dirty="0" smtClean="0">
                <a:solidFill>
                  <a:srgbClr val="272525"/>
                </a:solidFill>
                <a:latin typeface="Source Sans Pro" pitchFamily="34" charset="0"/>
                <a:ea typeface="Source Sans Pro" pitchFamily="34" charset="-122"/>
                <a:cs typeface="Source Sans Pro" pitchFamily="34" charset="-120"/>
              </a:rPr>
              <a:t> Agarwal </a:t>
            </a:r>
            <a:r>
              <a:rPr lang="en-US" sz="1750" kern="0" spc="-35" dirty="0">
                <a:solidFill>
                  <a:srgbClr val="272525"/>
                </a:solidFill>
                <a:latin typeface="Source Sans Pro" pitchFamily="34" charset="0"/>
                <a:ea typeface="Source Sans Pro" pitchFamily="34" charset="-122"/>
                <a:cs typeface="Source Sans Pro" pitchFamily="34" charset="-120"/>
              </a:rPr>
              <a:t>(Roll No - </a:t>
            </a:r>
            <a:r>
              <a:rPr lang="en-US" sz="1750" kern="0" spc="-35" dirty="0" smtClean="0">
                <a:solidFill>
                  <a:srgbClr val="272525"/>
                </a:solidFill>
                <a:latin typeface="Source Sans Pro" pitchFamily="34" charset="0"/>
                <a:ea typeface="Source Sans Pro" pitchFamily="34" charset="-122"/>
                <a:cs typeface="Source Sans Pro" pitchFamily="34" charset="-120"/>
              </a:rPr>
              <a:t>20ETCCS081)</a:t>
            </a:r>
            <a:endParaRPr lang="en-US" sz="1750" dirty="0"/>
          </a:p>
        </p:txBody>
      </p:sp>
      <p:sp>
        <p:nvSpPr>
          <p:cNvPr id="8" name="Text 5"/>
          <p:cNvSpPr/>
          <p:nvPr/>
        </p:nvSpPr>
        <p:spPr>
          <a:xfrm>
            <a:off x="2348389" y="4164806"/>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Pushkar</a:t>
            </a:r>
            <a:r>
              <a:rPr lang="en-US" sz="1750" kern="0" spc="-35" dirty="0" smtClean="0">
                <a:solidFill>
                  <a:srgbClr val="272525"/>
                </a:solidFill>
                <a:latin typeface="Source Sans Pro" pitchFamily="34" charset="0"/>
                <a:ea typeface="Source Sans Pro" pitchFamily="34" charset="-122"/>
                <a:cs typeface="Source Sans Pro" pitchFamily="34" charset="-120"/>
              </a:rPr>
              <a:t> </a:t>
            </a:r>
            <a:r>
              <a:rPr lang="en-US" sz="1750" kern="0" spc="-35" dirty="0" err="1" smtClean="0">
                <a:solidFill>
                  <a:srgbClr val="272525"/>
                </a:solidFill>
                <a:latin typeface="Source Sans Pro" pitchFamily="34" charset="0"/>
                <a:ea typeface="Source Sans Pro" pitchFamily="34" charset="-122"/>
                <a:cs typeface="Source Sans Pro" pitchFamily="34" charset="-120"/>
              </a:rPr>
              <a:t>Suthar</a:t>
            </a:r>
            <a:r>
              <a:rPr lang="en-US" sz="1750" kern="0" spc="-35" dirty="0" smtClean="0">
                <a:solidFill>
                  <a:srgbClr val="272525"/>
                </a:solidFill>
                <a:latin typeface="Source Sans Pro" pitchFamily="34" charset="0"/>
                <a:ea typeface="Source Sans Pro" pitchFamily="34" charset="-122"/>
                <a:cs typeface="Source Sans Pro" pitchFamily="34" charset="-120"/>
              </a:rPr>
              <a:t> </a:t>
            </a:r>
            <a:r>
              <a:rPr lang="en-US" sz="1750" kern="0" spc="-35" dirty="0">
                <a:solidFill>
                  <a:srgbClr val="272525"/>
                </a:solidFill>
                <a:latin typeface="Source Sans Pro" pitchFamily="34" charset="0"/>
                <a:ea typeface="Source Sans Pro" pitchFamily="34" charset="-122"/>
                <a:cs typeface="Source Sans Pro" pitchFamily="34" charset="-120"/>
              </a:rPr>
              <a:t>(Roll No - </a:t>
            </a:r>
            <a:r>
              <a:rPr lang="en-US" sz="1750" kern="0" spc="-35" dirty="0" smtClean="0">
                <a:solidFill>
                  <a:srgbClr val="272525"/>
                </a:solidFill>
                <a:latin typeface="Source Sans Pro" pitchFamily="34" charset="0"/>
                <a:ea typeface="Source Sans Pro" pitchFamily="34" charset="-122"/>
                <a:cs typeface="Source Sans Pro" pitchFamily="34" charset="-120"/>
              </a:rPr>
              <a:t>20ETCCS094)</a:t>
            </a:r>
            <a:endParaRPr lang="en-US" sz="1750" dirty="0"/>
          </a:p>
        </p:txBody>
      </p:sp>
      <p:sp>
        <p:nvSpPr>
          <p:cNvPr id="9" name="Text 6"/>
          <p:cNvSpPr/>
          <p:nvPr/>
        </p:nvSpPr>
        <p:spPr>
          <a:xfrm>
            <a:off x="2348389" y="4770120"/>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Manav</a:t>
            </a:r>
            <a:r>
              <a:rPr lang="en-US" sz="1750" kern="0" spc="-35" dirty="0" smtClean="0">
                <a:solidFill>
                  <a:srgbClr val="272525"/>
                </a:solidFill>
                <a:latin typeface="Source Sans Pro" pitchFamily="34" charset="0"/>
                <a:ea typeface="Source Sans Pro" pitchFamily="34" charset="-122"/>
                <a:cs typeface="Source Sans Pro" pitchFamily="34" charset="-120"/>
              </a:rPr>
              <a:t> Tailor (Roll </a:t>
            </a:r>
            <a:r>
              <a:rPr lang="en-US" sz="1750" kern="0" spc="-35" dirty="0">
                <a:solidFill>
                  <a:srgbClr val="272525"/>
                </a:solidFill>
                <a:latin typeface="Source Sans Pro" pitchFamily="34" charset="0"/>
                <a:ea typeface="Source Sans Pro" pitchFamily="34" charset="-122"/>
                <a:cs typeface="Source Sans Pro" pitchFamily="34" charset="-120"/>
              </a:rPr>
              <a:t>No - </a:t>
            </a:r>
            <a:r>
              <a:rPr lang="en-US" sz="1750" kern="0" spc="-35" dirty="0" smtClean="0">
                <a:solidFill>
                  <a:srgbClr val="272525"/>
                </a:solidFill>
                <a:latin typeface="Source Sans Pro" pitchFamily="34" charset="0"/>
                <a:ea typeface="Source Sans Pro" pitchFamily="34" charset="-122"/>
                <a:cs typeface="Source Sans Pro" pitchFamily="34" charset="-120"/>
              </a:rPr>
              <a:t>20ETCCS070)</a:t>
            </a:r>
            <a:endParaRPr lang="en-US" sz="1750" dirty="0"/>
          </a:p>
        </p:txBody>
      </p:sp>
      <p:sp>
        <p:nvSpPr>
          <p:cNvPr id="10" name="Text 7"/>
          <p:cNvSpPr/>
          <p:nvPr/>
        </p:nvSpPr>
        <p:spPr>
          <a:xfrm>
            <a:off x="2348389" y="5375434"/>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Bhanupratap</a:t>
            </a:r>
            <a:r>
              <a:rPr lang="en-US" sz="1750" kern="0" spc="-35" dirty="0" smtClean="0">
                <a:solidFill>
                  <a:srgbClr val="272525"/>
                </a:solidFill>
                <a:latin typeface="Source Sans Pro" pitchFamily="34" charset="0"/>
                <a:ea typeface="Source Sans Pro" pitchFamily="34" charset="-122"/>
                <a:cs typeface="Source Sans Pro" pitchFamily="34" charset="-120"/>
              </a:rPr>
              <a:t> </a:t>
            </a:r>
            <a:r>
              <a:rPr lang="en-US" sz="1750" kern="0" spc="-35" dirty="0" err="1" smtClean="0">
                <a:solidFill>
                  <a:srgbClr val="272525"/>
                </a:solidFill>
                <a:latin typeface="Source Sans Pro" pitchFamily="34" charset="0"/>
                <a:ea typeface="Source Sans Pro" pitchFamily="34" charset="-122"/>
                <a:cs typeface="Source Sans Pro" pitchFamily="34" charset="-120"/>
              </a:rPr>
              <a:t>Ahir</a:t>
            </a:r>
            <a:r>
              <a:rPr lang="en-US" sz="1750" kern="0" spc="-35" dirty="0" smtClean="0">
                <a:solidFill>
                  <a:srgbClr val="272525"/>
                </a:solidFill>
                <a:latin typeface="Source Sans Pro" pitchFamily="34" charset="0"/>
                <a:ea typeface="Source Sans Pro" pitchFamily="34" charset="-122"/>
                <a:cs typeface="Source Sans Pro" pitchFamily="34" charset="-120"/>
              </a:rPr>
              <a:t> (Roll </a:t>
            </a:r>
            <a:r>
              <a:rPr lang="en-US" sz="1750" kern="0" spc="-35" dirty="0">
                <a:solidFill>
                  <a:srgbClr val="272525"/>
                </a:solidFill>
                <a:latin typeface="Source Sans Pro" pitchFamily="34" charset="0"/>
                <a:ea typeface="Source Sans Pro" pitchFamily="34" charset="-122"/>
                <a:cs typeface="Source Sans Pro" pitchFamily="34" charset="-120"/>
              </a:rPr>
              <a:t>No - </a:t>
            </a:r>
            <a:r>
              <a:rPr lang="en-US" sz="1750" kern="0" spc="-35" dirty="0" smtClean="0">
                <a:solidFill>
                  <a:srgbClr val="272525"/>
                </a:solidFill>
                <a:latin typeface="Source Sans Pro" pitchFamily="34" charset="0"/>
                <a:ea typeface="Source Sans Pro" pitchFamily="34" charset="-122"/>
                <a:cs typeface="Source Sans Pro" pitchFamily="34" charset="-120"/>
              </a:rPr>
              <a:t>20ETCCS015)</a:t>
            </a:r>
            <a:endParaRPr lang="en-US" sz="1750" dirty="0"/>
          </a:p>
        </p:txBody>
      </p:sp>
      <p:sp>
        <p:nvSpPr>
          <p:cNvPr id="11" name="Text 8"/>
          <p:cNvSpPr/>
          <p:nvPr/>
        </p:nvSpPr>
        <p:spPr>
          <a:xfrm>
            <a:off x="2348389" y="5980748"/>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Jaideep</a:t>
            </a:r>
            <a:r>
              <a:rPr lang="en-US" sz="1750" kern="0" spc="-35" dirty="0" smtClean="0">
                <a:solidFill>
                  <a:srgbClr val="272525"/>
                </a:solidFill>
                <a:latin typeface="Source Sans Pro" pitchFamily="34" charset="0"/>
                <a:ea typeface="Source Sans Pro" pitchFamily="34" charset="-122"/>
                <a:cs typeface="Source Sans Pro" pitchFamily="34" charset="-120"/>
              </a:rPr>
              <a:t> </a:t>
            </a:r>
            <a:r>
              <a:rPr lang="en-US" sz="1750" kern="0" spc="-35" dirty="0" err="1" smtClean="0">
                <a:solidFill>
                  <a:srgbClr val="272525"/>
                </a:solidFill>
                <a:latin typeface="Source Sans Pro" pitchFamily="34" charset="0"/>
                <a:ea typeface="Source Sans Pro" pitchFamily="34" charset="-122"/>
                <a:cs typeface="Source Sans Pro" pitchFamily="34" charset="-120"/>
              </a:rPr>
              <a:t>Kumawat</a:t>
            </a:r>
            <a:r>
              <a:rPr lang="en-US" sz="1750" kern="0" spc="-35" dirty="0" smtClean="0">
                <a:solidFill>
                  <a:srgbClr val="272525"/>
                </a:solidFill>
                <a:latin typeface="Source Sans Pro" pitchFamily="34" charset="0"/>
                <a:ea typeface="Source Sans Pro" pitchFamily="34" charset="-122"/>
                <a:cs typeface="Source Sans Pro" pitchFamily="34" charset="-120"/>
              </a:rPr>
              <a:t> (Roll </a:t>
            </a:r>
            <a:r>
              <a:rPr lang="en-US" sz="1750" kern="0" spc="-35" dirty="0">
                <a:solidFill>
                  <a:srgbClr val="272525"/>
                </a:solidFill>
                <a:latin typeface="Source Sans Pro" pitchFamily="34" charset="0"/>
                <a:ea typeface="Source Sans Pro" pitchFamily="34" charset="-122"/>
                <a:cs typeface="Source Sans Pro" pitchFamily="34" charset="-120"/>
              </a:rPr>
              <a:t>No - </a:t>
            </a:r>
            <a:r>
              <a:rPr lang="en-US" sz="1750" kern="0" spc="-35" dirty="0" smtClean="0">
                <a:solidFill>
                  <a:srgbClr val="272525"/>
                </a:solidFill>
                <a:latin typeface="Source Sans Pro" pitchFamily="34" charset="0"/>
                <a:ea typeface="Source Sans Pro" pitchFamily="34" charset="-122"/>
                <a:cs typeface="Source Sans Pro" pitchFamily="34" charset="-120"/>
              </a:rPr>
              <a:t>20ETCCS055)</a:t>
            </a:r>
            <a:endParaRPr lang="en-US" sz="1750" dirty="0"/>
          </a:p>
        </p:txBody>
      </p:sp>
      <p:sp>
        <p:nvSpPr>
          <p:cNvPr id="12" name="Text 9"/>
          <p:cNvSpPr/>
          <p:nvPr/>
        </p:nvSpPr>
        <p:spPr>
          <a:xfrm>
            <a:off x="2348389" y="6586061"/>
            <a:ext cx="9933503" cy="355402"/>
          </a:xfrm>
          <a:prstGeom prst="rect">
            <a:avLst/>
          </a:prstGeom>
          <a:noFill/>
          <a:ln/>
        </p:spPr>
        <p:txBody>
          <a:bodyPr wrap="none" rtlCol="0" anchor="t"/>
          <a:lstStyle/>
          <a:p>
            <a:pPr marL="0" indent="0">
              <a:lnSpc>
                <a:spcPts val="2799"/>
              </a:lnSpc>
              <a:buNone/>
            </a:pPr>
            <a:r>
              <a:rPr lang="en-US" sz="1750" kern="0" spc="-35" dirty="0" err="1" smtClean="0">
                <a:solidFill>
                  <a:srgbClr val="272525"/>
                </a:solidFill>
                <a:latin typeface="Source Sans Pro" pitchFamily="34" charset="0"/>
                <a:ea typeface="Source Sans Pro" pitchFamily="34" charset="-122"/>
                <a:cs typeface="Source Sans Pro" pitchFamily="34" charset="-120"/>
              </a:rPr>
              <a:t>Gagan</a:t>
            </a:r>
            <a:r>
              <a:rPr lang="en-US" sz="1750" kern="0" spc="-35" dirty="0" smtClean="0">
                <a:solidFill>
                  <a:srgbClr val="272525"/>
                </a:solidFill>
                <a:latin typeface="Source Sans Pro" pitchFamily="34" charset="0"/>
                <a:ea typeface="Source Sans Pro" pitchFamily="34" charset="-122"/>
                <a:cs typeface="Source Sans Pro" pitchFamily="34" charset="-120"/>
              </a:rPr>
              <a:t> Jain (Roll No - 20ETCCS039)</a:t>
            </a:r>
            <a:endParaRPr lang="en-US" sz="1750"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2348389" y="3437215"/>
            <a:ext cx="7197209" cy="555427"/>
          </a:xfrm>
          <a:prstGeom prst="rect">
            <a:avLst/>
          </a:prstGeom>
          <a:noFill/>
          <a:ln/>
        </p:spPr>
        <p:txBody>
          <a:bodyPr wrap="none" rtlCol="0" anchor="t"/>
          <a:lstStyle/>
          <a:p>
            <a:pPr marL="0" indent="0">
              <a:lnSpc>
                <a:spcPts val="4374"/>
              </a:lnSpc>
              <a:buNone/>
            </a:pPr>
            <a:r>
              <a:rPr lang="en-US" sz="3499" b="1" kern="0" spc="-70" dirty="0">
                <a:solidFill>
                  <a:srgbClr val="000000"/>
                </a:solidFill>
                <a:latin typeface="adonis-web" pitchFamily="34" charset="0"/>
                <a:ea typeface="adonis-web" pitchFamily="34" charset="-122"/>
                <a:cs typeface="adonis-web" pitchFamily="34" charset="-120"/>
              </a:rPr>
              <a:t>COMPUTER SCIENCE DEPARTMENT</a:t>
            </a:r>
            <a:endParaRPr lang="en-US" sz="3499" dirty="0"/>
          </a:p>
        </p:txBody>
      </p:sp>
      <p:sp>
        <p:nvSpPr>
          <p:cNvPr id="5" name="Text 2"/>
          <p:cNvSpPr/>
          <p:nvPr/>
        </p:nvSpPr>
        <p:spPr>
          <a:xfrm>
            <a:off x="2348389" y="4436983"/>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TECHNO INDIA NJR INSTITUTE OF TECHNOLOGY, UDAIPUR MAY 2024</a:t>
            </a:r>
            <a:endParaRPr lang="en-US" sz="1750" dirty="0"/>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3367683"/>
            <a:ext cx="590430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GROUP NAME: </a:t>
            </a:r>
            <a:r>
              <a:rPr lang="en-US" sz="4374" b="1" kern="0" spc="-87" dirty="0" smtClean="0">
                <a:solidFill>
                  <a:srgbClr val="222F74"/>
                </a:solidFill>
                <a:latin typeface="adonis-web" pitchFamily="34" charset="0"/>
                <a:ea typeface="adonis-web" pitchFamily="34" charset="-122"/>
                <a:cs typeface="adonis-web" pitchFamily="34" charset="-120"/>
              </a:rPr>
              <a:t>The Developers</a:t>
            </a:r>
            <a:endParaRPr lang="en-US" sz="4374" dirty="0">
              <a:solidFill>
                <a:srgbClr val="222F74"/>
              </a:solidFill>
            </a:endParaRPr>
          </a:p>
        </p:txBody>
      </p:sp>
      <p:sp>
        <p:nvSpPr>
          <p:cNvPr id="5" name="Text 2"/>
          <p:cNvSpPr/>
          <p:nvPr/>
        </p:nvSpPr>
        <p:spPr>
          <a:xfrm>
            <a:off x="2348389" y="4506397"/>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FOOD DELIVERY SYSTEM – </a:t>
            </a:r>
            <a:r>
              <a:rPr lang="en-US" sz="1750" kern="0" spc="-35" dirty="0" smtClean="0">
                <a:solidFill>
                  <a:srgbClr val="272525"/>
                </a:solidFill>
                <a:latin typeface="Source Sans Pro" pitchFamily="34" charset="0"/>
                <a:ea typeface="Source Sans Pro" pitchFamily="34" charset="-122"/>
                <a:cs typeface="Source Sans Pro" pitchFamily="34" charset="-120"/>
              </a:rPr>
              <a:t>Foodies Partner Application</a:t>
            </a:r>
            <a:endParaRPr lang="en-US" sz="1750" dirty="0"/>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123837"/>
            <a:ext cx="5830967" cy="694373"/>
          </a:xfrm>
          <a:prstGeom prst="rect">
            <a:avLst/>
          </a:prstGeom>
          <a:noFill/>
          <a:ln/>
        </p:spPr>
        <p:txBody>
          <a:bodyPr wrap="none" rtlCol="0" anchor="t"/>
          <a:lstStyle/>
          <a:p>
            <a:pPr marL="0" indent="0">
              <a:lnSpc>
                <a:spcPts val="5468"/>
              </a:lnSpc>
              <a:buNone/>
            </a:pPr>
            <a:r>
              <a:rPr lang="en-US" sz="4374" b="1" kern="0" spc="-87" dirty="0">
                <a:solidFill>
                  <a:srgbClr val="222F74"/>
                </a:solidFill>
                <a:latin typeface="adonis-web" pitchFamily="34" charset="0"/>
                <a:ea typeface="adonis-web" pitchFamily="34" charset="-122"/>
                <a:cs typeface="adonis-web" pitchFamily="34" charset="-120"/>
              </a:rPr>
              <a:t>PROBLEM STATEMENT</a:t>
            </a:r>
            <a:endParaRPr lang="en-US" sz="4374" dirty="0">
              <a:solidFill>
                <a:srgbClr val="222F74"/>
              </a:solidFill>
            </a:endParaRPr>
          </a:p>
        </p:txBody>
      </p:sp>
      <p:sp>
        <p:nvSpPr>
          <p:cNvPr id="5" name="Text 2"/>
          <p:cNvSpPr/>
          <p:nvPr/>
        </p:nvSpPr>
        <p:spPr>
          <a:xfrm>
            <a:off x="2348389" y="3262551"/>
            <a:ext cx="9933503" cy="2843213"/>
          </a:xfrm>
          <a:prstGeom prst="rect">
            <a:avLst/>
          </a:prstGeom>
          <a:noFill/>
          <a:ln/>
        </p:spPr>
        <p:txBody>
          <a:bodyPr wrap="square" rtlCol="0" anchor="t"/>
          <a:lstStyle/>
          <a:p>
            <a:pPr marL="457200" marR="0" algn="just">
              <a:lnSpc>
                <a:spcPct val="150000"/>
              </a:lnSpc>
              <a:spcBef>
                <a:spcPts val="0"/>
              </a:spcBef>
              <a:spcAft>
                <a:spcPts val="1000"/>
              </a:spcAft>
            </a:pPr>
            <a:r>
              <a:rPr lang="en-IN" dirty="0">
                <a:latin typeface="Arial" panose="020B0604020202020204" pitchFamily="34" charset="0"/>
                <a:ea typeface="Calibri" panose="020F0502020204030204" pitchFamily="34" charset="0"/>
                <a:cs typeface="Times New Roman" panose="02020603050405020304" pitchFamily="18" charset="0"/>
              </a:rPr>
              <a:t>The current food delivery landscape lacks an efficient platform for restaurant owners seamlessly handle all there business needs in one place. The restaurant owners right now have to manually handle the inventory separately as well as the existing platforms provides a very complex interface resulting in problems with orders management, expenses tracking, and menu handling. Our platforms solves these problems efficiently by providing a very simple user experience resulting in effortless management of all restaurant needs in one place.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1440" y="67599"/>
            <a:ext cx="14630400" cy="8229600"/>
          </a:xfrm>
          <a:prstGeom prst="rect">
            <a:avLst/>
          </a:prstGeom>
          <a:solidFill>
            <a:srgbClr val="FFFFFF">
              <a:alpha val="75000"/>
            </a:srgbClr>
          </a:solidFill>
          <a:ln/>
        </p:spPr>
      </p:sp>
      <p:sp>
        <p:nvSpPr>
          <p:cNvPr id="4" name="Text 1"/>
          <p:cNvSpPr/>
          <p:nvPr/>
        </p:nvSpPr>
        <p:spPr>
          <a:xfrm>
            <a:off x="2555558" y="586978"/>
            <a:ext cx="8649414" cy="665321"/>
          </a:xfrm>
          <a:prstGeom prst="rect">
            <a:avLst/>
          </a:prstGeom>
          <a:noFill/>
          <a:ln/>
        </p:spPr>
        <p:txBody>
          <a:bodyPr wrap="none" rtlCol="0" anchor="t"/>
          <a:lstStyle/>
          <a:p>
            <a:pPr marL="0" indent="0">
              <a:lnSpc>
                <a:spcPts val="5239"/>
              </a:lnSpc>
              <a:buNone/>
            </a:pPr>
            <a:r>
              <a:rPr lang="en-US" sz="4192" b="1" kern="0" spc="-84" dirty="0">
                <a:solidFill>
                  <a:srgbClr val="222F74"/>
                </a:solidFill>
                <a:latin typeface="adonis-web" pitchFamily="34" charset="0"/>
                <a:ea typeface="adonis-web" pitchFamily="34" charset="-122"/>
                <a:cs typeface="adonis-web" pitchFamily="34" charset="-120"/>
              </a:rPr>
              <a:t>OBJECTIVE AND SCOPE OF PROJECT</a:t>
            </a:r>
            <a:endParaRPr lang="en-US" sz="4192" dirty="0">
              <a:solidFill>
                <a:srgbClr val="222F74"/>
              </a:solidFill>
            </a:endParaRPr>
          </a:p>
        </p:txBody>
      </p:sp>
      <p:sp>
        <p:nvSpPr>
          <p:cNvPr id="5" name="Text 2"/>
          <p:cNvSpPr/>
          <p:nvPr/>
        </p:nvSpPr>
        <p:spPr>
          <a:xfrm>
            <a:off x="2555556" y="1425753"/>
            <a:ext cx="9519285" cy="1362075"/>
          </a:xfrm>
          <a:prstGeom prst="rect">
            <a:avLst/>
          </a:prstGeom>
          <a:noFill/>
          <a:ln/>
        </p:spPr>
        <p:txBody>
          <a:bodyPr wrap="square" rtlCol="0" anchor="t"/>
          <a:lstStyle/>
          <a:p>
            <a:pPr>
              <a:lnSpc>
                <a:spcPts val="2683"/>
              </a:lnSpc>
            </a:pPr>
            <a:r>
              <a:rPr lang="en-US" sz="1677" kern="0" spc="-34" dirty="0">
                <a:solidFill>
                  <a:srgbClr val="272525"/>
                </a:solidFill>
                <a:latin typeface="Source Sans Pro" pitchFamily="34" charset="0"/>
                <a:ea typeface="Source Sans Pro" pitchFamily="34" charset="-122"/>
                <a:cs typeface="Source Sans Pro" pitchFamily="34" charset="-120"/>
              </a:rPr>
              <a:t>The project aims to develop a user-friendly web platform that enables the restaurant  owners to easily handle all there operational activities in one place. The system will facilitate registration, profile creation, order management, menu management, inventory management, promotions management. The scope includes a secure login system, real-time notifications about incoming orders, and inventory tracking mechanisms for restaurant owners.</a:t>
            </a:r>
            <a:endParaRPr lang="en-US" sz="1677" dirty="0"/>
          </a:p>
        </p:txBody>
      </p:sp>
      <p:sp>
        <p:nvSpPr>
          <p:cNvPr id="6" name="Text 3"/>
          <p:cNvSpPr/>
          <p:nvPr/>
        </p:nvSpPr>
        <p:spPr>
          <a:xfrm>
            <a:off x="2555557" y="3455948"/>
            <a:ext cx="9519285" cy="340519"/>
          </a:xfrm>
          <a:prstGeom prst="rect">
            <a:avLst/>
          </a:prstGeom>
          <a:noFill/>
          <a:ln/>
        </p:spPr>
        <p:txBody>
          <a:bodyPr wrap="none" rtlCol="0" anchor="t"/>
          <a:lstStyle/>
          <a:p>
            <a:pPr marL="0" indent="0">
              <a:lnSpc>
                <a:spcPts val="2683"/>
              </a:lnSpc>
              <a:buNone/>
            </a:pPr>
            <a:r>
              <a:rPr lang="en-US" sz="1677" kern="0" spc="-34" dirty="0">
                <a:solidFill>
                  <a:srgbClr val="272525"/>
                </a:solidFill>
                <a:latin typeface="Source Sans Pro" pitchFamily="34" charset="0"/>
                <a:ea typeface="Source Sans Pro" pitchFamily="34" charset="-122"/>
                <a:cs typeface="Source Sans Pro" pitchFamily="34" charset="-120"/>
              </a:rPr>
              <a:t>Objective:</a:t>
            </a:r>
            <a:endParaRPr lang="en-US" sz="1677" dirty="0"/>
          </a:p>
        </p:txBody>
      </p:sp>
      <p:sp>
        <p:nvSpPr>
          <p:cNvPr id="7" name="Text 4"/>
          <p:cNvSpPr/>
          <p:nvPr/>
        </p:nvSpPr>
        <p:spPr>
          <a:xfrm>
            <a:off x="2555558" y="3859530"/>
            <a:ext cx="9519285" cy="1021556"/>
          </a:xfrm>
          <a:prstGeom prst="rect">
            <a:avLst/>
          </a:prstGeom>
          <a:noFill/>
          <a:ln/>
        </p:spPr>
        <p:txBody>
          <a:bodyPr wrap="square" rtlCol="0" anchor="t"/>
          <a:lstStyle/>
          <a:p>
            <a:pPr>
              <a:lnSpc>
                <a:spcPts val="2683"/>
              </a:lnSpc>
            </a:pPr>
            <a:r>
              <a:rPr lang="en-US" sz="1677" kern="0" spc="-34" dirty="0">
                <a:solidFill>
                  <a:srgbClr val="272525"/>
                </a:solidFill>
                <a:latin typeface="Source Sans Pro" pitchFamily="34" charset="0"/>
                <a:ea typeface="Source Sans Pro" pitchFamily="34" charset="-122"/>
                <a:cs typeface="Source Sans Pro" pitchFamily="34" charset="-120"/>
              </a:rPr>
              <a:t>Enhance food delivery systems by providing restaurant owners with an all-in-one platform to manage all their operational activities in one place for efficient working of the restaurant.</a:t>
            </a:r>
            <a:endParaRPr lang="en-US" sz="1677" dirty="0"/>
          </a:p>
        </p:txBody>
      </p:sp>
      <p:sp>
        <p:nvSpPr>
          <p:cNvPr id="8" name="Text 5"/>
          <p:cNvSpPr/>
          <p:nvPr/>
        </p:nvSpPr>
        <p:spPr>
          <a:xfrm>
            <a:off x="2555558" y="5120521"/>
            <a:ext cx="9519285" cy="340519"/>
          </a:xfrm>
          <a:prstGeom prst="rect">
            <a:avLst/>
          </a:prstGeom>
          <a:noFill/>
          <a:ln/>
        </p:spPr>
        <p:txBody>
          <a:bodyPr wrap="none" rtlCol="0" anchor="t"/>
          <a:lstStyle/>
          <a:p>
            <a:pPr marL="0" indent="0">
              <a:lnSpc>
                <a:spcPts val="2683"/>
              </a:lnSpc>
              <a:buNone/>
            </a:pPr>
            <a:r>
              <a:rPr lang="en-US" sz="1677" kern="0" spc="-34" dirty="0">
                <a:solidFill>
                  <a:srgbClr val="272525"/>
                </a:solidFill>
                <a:latin typeface="Source Sans Pro" pitchFamily="34" charset="0"/>
                <a:ea typeface="Source Sans Pro" pitchFamily="34" charset="-122"/>
                <a:cs typeface="Source Sans Pro" pitchFamily="34" charset="-120"/>
              </a:rPr>
              <a:t>Scope:</a:t>
            </a:r>
            <a:endParaRPr lang="en-US" sz="1677" dirty="0"/>
          </a:p>
        </p:txBody>
      </p:sp>
      <p:sp>
        <p:nvSpPr>
          <p:cNvPr id="9" name="Text 6"/>
          <p:cNvSpPr/>
          <p:nvPr/>
        </p:nvSpPr>
        <p:spPr>
          <a:xfrm>
            <a:off x="2555558" y="5700474"/>
            <a:ext cx="9519285" cy="1362075"/>
          </a:xfrm>
          <a:prstGeom prst="rect">
            <a:avLst/>
          </a:prstGeom>
          <a:noFill/>
          <a:ln/>
        </p:spPr>
        <p:txBody>
          <a:bodyPr wrap="square" rtlCol="0" anchor="t"/>
          <a:lstStyle/>
          <a:p>
            <a:pPr>
              <a:lnSpc>
                <a:spcPts val="2683"/>
              </a:lnSpc>
            </a:pPr>
            <a:r>
              <a:rPr lang="en-US" sz="1677" kern="0" spc="-34" dirty="0">
                <a:solidFill>
                  <a:srgbClr val="272525"/>
                </a:solidFill>
                <a:latin typeface="Source Sans Pro" pitchFamily="34" charset="0"/>
                <a:ea typeface="Source Sans Pro" pitchFamily="34" charset="-122"/>
                <a:cs typeface="Source Sans Pro" pitchFamily="34" charset="-120"/>
              </a:rPr>
              <a:t>Redesign and augment existing platforms to incorporate inventory management feature and, better and simpler platform for order tracking and promotion creation. Conduct thorough testing for effectiveness and user-friendliness, with the ultimate goal of creating a more helpful and satisfying restaurant management experience.</a:t>
            </a:r>
            <a:endParaRPr lang="en-US" sz="1677" dirty="0"/>
          </a:p>
        </p:txBody>
      </p:sp>
      <p:pic>
        <p:nvPicPr>
          <p:cNvPr id="1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4708"/>
            <a:ext cx="14630400" cy="8252460"/>
          </a:xfrm>
          <a:prstGeom prst="rect">
            <a:avLst/>
          </a:prstGeom>
          <a:solidFill>
            <a:srgbClr val="FFFFFF">
              <a:alpha val="75000"/>
            </a:srgbClr>
          </a:solidFill>
          <a:ln/>
        </p:spPr>
      </p:sp>
      <p:pic>
        <p:nvPicPr>
          <p:cNvPr id="4" name="Image 1" descr="preencoded.png"/>
          <p:cNvPicPr>
            <a:picLocks noChangeAspect="1"/>
          </p:cNvPicPr>
          <p:nvPr/>
        </p:nvPicPr>
        <p:blipFill>
          <a:blip r:embed="rId4">
            <a:extLst>
              <a:ext uri="{BEBA8EAE-BF5A-486C-A8C5-ECC9F3942E4B}">
                <a14:imgProps xmlns:a14="http://schemas.microsoft.com/office/drawing/2010/main" xmlns="">
                  <a14:imgLayer r:embed="rId5">
                    <a14:imgEffect>
                      <a14:artisticMarker/>
                    </a14:imgEffect>
                  </a14:imgLayer>
                </a14:imgProps>
              </a:ext>
            </a:extLst>
          </a:blip>
          <a:stretch>
            <a:fillRect/>
          </a:stretch>
        </p:blipFill>
        <p:spPr>
          <a:xfrm>
            <a:off x="0" y="0"/>
            <a:ext cx="14630400" cy="1944172"/>
          </a:xfrm>
          <a:prstGeom prst="rect">
            <a:avLst/>
          </a:prstGeom>
        </p:spPr>
      </p:pic>
      <p:sp>
        <p:nvSpPr>
          <p:cNvPr id="5" name="Text 1"/>
          <p:cNvSpPr/>
          <p:nvPr/>
        </p:nvSpPr>
        <p:spPr>
          <a:xfrm>
            <a:off x="3838456" y="2371844"/>
            <a:ext cx="3110746" cy="486013"/>
          </a:xfrm>
          <a:prstGeom prst="rect">
            <a:avLst/>
          </a:prstGeom>
          <a:noFill/>
          <a:ln/>
        </p:spPr>
        <p:txBody>
          <a:bodyPr wrap="none" rtlCol="0" anchor="t"/>
          <a:lstStyle/>
          <a:p>
            <a:pPr marL="0" indent="0">
              <a:lnSpc>
                <a:spcPts val="3827"/>
              </a:lnSpc>
              <a:buNone/>
            </a:pPr>
            <a:r>
              <a:rPr lang="en-US" sz="3062" b="1" kern="0" spc="-61" dirty="0">
                <a:solidFill>
                  <a:srgbClr val="222F74"/>
                </a:solidFill>
                <a:latin typeface="adonis-web" pitchFamily="34" charset="0"/>
                <a:ea typeface="adonis-web" pitchFamily="34" charset="-122"/>
                <a:cs typeface="adonis-web" pitchFamily="34" charset="-120"/>
              </a:rPr>
              <a:t>METHODOLOGY</a:t>
            </a:r>
            <a:endParaRPr lang="en-US" sz="3062" dirty="0">
              <a:solidFill>
                <a:srgbClr val="222F74"/>
              </a:solidFill>
            </a:endParaRPr>
          </a:p>
        </p:txBody>
      </p:sp>
      <p:sp>
        <p:nvSpPr>
          <p:cNvPr id="6" name="Text 2"/>
          <p:cNvSpPr/>
          <p:nvPr/>
        </p:nvSpPr>
        <p:spPr>
          <a:xfrm>
            <a:off x="3838456" y="3091101"/>
            <a:ext cx="6953488" cy="497443"/>
          </a:xfrm>
          <a:prstGeom prst="rect">
            <a:avLst/>
          </a:prstGeom>
          <a:noFill/>
          <a:ln/>
        </p:spPr>
        <p:txBody>
          <a:bodyPr wrap="squar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Creating a food </a:t>
            </a:r>
            <a:r>
              <a:rPr lang="en-US" sz="1400" kern="0" spc="-24" dirty="0" smtClean="0">
                <a:solidFill>
                  <a:srgbClr val="272525"/>
                </a:solidFill>
                <a:latin typeface="Source Sans Pro" pitchFamily="34" charset="0"/>
                <a:ea typeface="Source Sans Pro" pitchFamily="34" charset="-122"/>
                <a:cs typeface="Source Sans Pro" pitchFamily="34" charset="-120"/>
              </a:rPr>
              <a:t>Partner </a:t>
            </a:r>
            <a:r>
              <a:rPr lang="en-US" sz="1400" kern="0" spc="-24" dirty="0">
                <a:solidFill>
                  <a:srgbClr val="272525"/>
                </a:solidFill>
                <a:latin typeface="Source Sans Pro" pitchFamily="34" charset="0"/>
                <a:ea typeface="Source Sans Pro" pitchFamily="34" charset="-122"/>
                <a:cs typeface="Source Sans Pro" pitchFamily="34" charset="-120"/>
              </a:rPr>
              <a:t>system involves various functionalities to ensure a seamless experience for </a:t>
            </a:r>
            <a:r>
              <a:rPr lang="en-US" sz="1400" kern="0" spc="-24" dirty="0" smtClean="0">
                <a:solidFill>
                  <a:srgbClr val="272525"/>
                </a:solidFill>
                <a:latin typeface="Source Sans Pro" pitchFamily="34" charset="0"/>
                <a:ea typeface="Source Sans Pro" pitchFamily="34" charset="-122"/>
                <a:cs typeface="Source Sans Pro" pitchFamily="34" charset="-120"/>
              </a:rPr>
              <a:t>restaurant owners. </a:t>
            </a:r>
            <a:r>
              <a:rPr lang="en-US" sz="1400" kern="0" spc="-24" dirty="0">
                <a:solidFill>
                  <a:srgbClr val="272525"/>
                </a:solidFill>
                <a:latin typeface="Source Sans Pro" pitchFamily="34" charset="0"/>
                <a:ea typeface="Source Sans Pro" pitchFamily="34" charset="-122"/>
                <a:cs typeface="Source Sans Pro" pitchFamily="34" charset="-120"/>
              </a:rPr>
              <a:t>Here are essential features and functionalities you may want to consider:</a:t>
            </a:r>
            <a:endParaRPr lang="en-US" sz="1400" dirty="0"/>
          </a:p>
        </p:txBody>
      </p:sp>
      <p:sp>
        <p:nvSpPr>
          <p:cNvPr id="7" name="Text 3"/>
          <p:cNvSpPr/>
          <p:nvPr/>
        </p:nvSpPr>
        <p:spPr>
          <a:xfrm>
            <a:off x="3838456" y="3957161"/>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1. User Registration and Authentication:</a:t>
            </a:r>
            <a:endParaRPr lang="en-US" sz="1400" dirty="0"/>
          </a:p>
        </p:txBody>
      </p:sp>
      <p:sp>
        <p:nvSpPr>
          <p:cNvPr id="8" name="Text 4"/>
          <p:cNvSpPr/>
          <p:nvPr/>
        </p:nvSpPr>
        <p:spPr>
          <a:xfrm>
            <a:off x="3838456" y="4283928"/>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2. </a:t>
            </a:r>
            <a:r>
              <a:rPr lang="en-US" sz="1400" kern="0" spc="-24" dirty="0" smtClean="0">
                <a:solidFill>
                  <a:srgbClr val="272525"/>
                </a:solidFill>
                <a:latin typeface="Source Sans Pro" pitchFamily="34" charset="0"/>
                <a:ea typeface="Source Sans Pro" pitchFamily="34" charset="-122"/>
                <a:cs typeface="Source Sans Pro" pitchFamily="34" charset="-120"/>
              </a:rPr>
              <a:t>Orders:</a:t>
            </a:r>
            <a:endParaRPr lang="en-US" sz="1400" dirty="0"/>
          </a:p>
        </p:txBody>
      </p:sp>
      <p:sp>
        <p:nvSpPr>
          <p:cNvPr id="9" name="Text 5"/>
          <p:cNvSpPr/>
          <p:nvPr/>
        </p:nvSpPr>
        <p:spPr>
          <a:xfrm>
            <a:off x="3838456" y="4610695"/>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3. </a:t>
            </a:r>
            <a:r>
              <a:rPr lang="en-US" sz="1400" kern="0" spc="-24" dirty="0" smtClean="0">
                <a:solidFill>
                  <a:srgbClr val="272525"/>
                </a:solidFill>
                <a:latin typeface="Source Sans Pro" pitchFamily="34" charset="0"/>
                <a:ea typeface="Source Sans Pro" pitchFamily="34" charset="-122"/>
                <a:cs typeface="Source Sans Pro" pitchFamily="34" charset="-120"/>
              </a:rPr>
              <a:t>Inventory</a:t>
            </a:r>
            <a:endParaRPr lang="en-US" sz="1400" dirty="0"/>
          </a:p>
        </p:txBody>
      </p:sp>
      <p:sp>
        <p:nvSpPr>
          <p:cNvPr id="10" name="Text 6"/>
          <p:cNvSpPr/>
          <p:nvPr/>
        </p:nvSpPr>
        <p:spPr>
          <a:xfrm>
            <a:off x="3838456" y="4909958"/>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4. </a:t>
            </a:r>
            <a:r>
              <a:rPr lang="en-US" sz="1400" kern="0" spc="-24" dirty="0" smtClean="0">
                <a:solidFill>
                  <a:srgbClr val="272525"/>
                </a:solidFill>
                <a:latin typeface="Source Sans Pro" pitchFamily="34" charset="0"/>
                <a:ea typeface="Source Sans Pro" pitchFamily="34" charset="-122"/>
                <a:cs typeface="Source Sans Pro" pitchFamily="34" charset="-120"/>
              </a:rPr>
              <a:t>Menu</a:t>
            </a:r>
            <a:endParaRPr lang="en-US" sz="1400" dirty="0"/>
          </a:p>
        </p:txBody>
      </p:sp>
      <p:sp>
        <p:nvSpPr>
          <p:cNvPr id="11" name="Text 7"/>
          <p:cNvSpPr/>
          <p:nvPr/>
        </p:nvSpPr>
        <p:spPr>
          <a:xfrm>
            <a:off x="3838456" y="5255538"/>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5. </a:t>
            </a:r>
            <a:r>
              <a:rPr lang="en-US" sz="1400" kern="0" spc="-24" dirty="0" smtClean="0">
                <a:solidFill>
                  <a:srgbClr val="272525"/>
                </a:solidFill>
                <a:latin typeface="Source Sans Pro" pitchFamily="34" charset="0"/>
                <a:ea typeface="Source Sans Pro" pitchFamily="34" charset="-122"/>
                <a:cs typeface="Source Sans Pro" pitchFamily="34" charset="-120"/>
              </a:rPr>
              <a:t>Promotions</a:t>
            </a:r>
            <a:endParaRPr lang="en-US" sz="1400" dirty="0"/>
          </a:p>
        </p:txBody>
      </p:sp>
      <p:sp>
        <p:nvSpPr>
          <p:cNvPr id="12" name="Text 8"/>
          <p:cNvSpPr/>
          <p:nvPr/>
        </p:nvSpPr>
        <p:spPr>
          <a:xfrm>
            <a:off x="3838456" y="5601118"/>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6. Real-Time </a:t>
            </a:r>
            <a:r>
              <a:rPr lang="en-US" sz="1400" kern="0" spc="-24" dirty="0" smtClean="0">
                <a:solidFill>
                  <a:srgbClr val="272525"/>
                </a:solidFill>
                <a:latin typeface="Source Sans Pro" pitchFamily="34" charset="0"/>
                <a:ea typeface="Source Sans Pro" pitchFamily="34" charset="-122"/>
                <a:cs typeface="Source Sans Pro" pitchFamily="34" charset="-120"/>
              </a:rPr>
              <a:t>Orders Updates</a:t>
            </a:r>
            <a:endParaRPr lang="en-US" sz="1400" dirty="0"/>
          </a:p>
        </p:txBody>
      </p:sp>
      <p:sp>
        <p:nvSpPr>
          <p:cNvPr id="13" name="Text 9"/>
          <p:cNvSpPr/>
          <p:nvPr/>
        </p:nvSpPr>
        <p:spPr>
          <a:xfrm>
            <a:off x="3838456" y="5946762"/>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7. </a:t>
            </a:r>
            <a:r>
              <a:rPr lang="en-US" sz="1400" kern="0" spc="-24" dirty="0" smtClean="0">
                <a:solidFill>
                  <a:srgbClr val="272525"/>
                </a:solidFill>
                <a:latin typeface="Source Sans Pro" pitchFamily="34" charset="0"/>
                <a:ea typeface="Source Sans Pro" pitchFamily="34" charset="-122"/>
                <a:cs typeface="Source Sans Pro" pitchFamily="34" charset="-120"/>
              </a:rPr>
              <a:t>Synchronized Menu and Inventory</a:t>
            </a:r>
            <a:endParaRPr lang="en-US" sz="1400" dirty="0"/>
          </a:p>
        </p:txBody>
      </p:sp>
      <p:sp>
        <p:nvSpPr>
          <p:cNvPr id="14" name="Text 10"/>
          <p:cNvSpPr/>
          <p:nvPr/>
        </p:nvSpPr>
        <p:spPr>
          <a:xfrm>
            <a:off x="3838456" y="6294602"/>
            <a:ext cx="6953488" cy="248722"/>
          </a:xfrm>
          <a:prstGeom prst="rect">
            <a:avLst/>
          </a:prstGeom>
          <a:noFill/>
          <a:ln/>
        </p:spPr>
        <p:txBody>
          <a:bodyPr wrap="none" rtlCol="0" anchor="t"/>
          <a:lstStyle/>
          <a:p>
            <a:pPr marL="0" indent="0">
              <a:lnSpc>
                <a:spcPts val="1960"/>
              </a:lnSpc>
              <a:buNone/>
            </a:pPr>
            <a:r>
              <a:rPr lang="en-US" sz="1400" kern="0" spc="-24" dirty="0">
                <a:solidFill>
                  <a:srgbClr val="272525"/>
                </a:solidFill>
                <a:latin typeface="Source Sans Pro" pitchFamily="34" charset="0"/>
                <a:ea typeface="Source Sans Pro" pitchFamily="34" charset="-122"/>
                <a:cs typeface="Source Sans Pro" pitchFamily="34" charset="-120"/>
              </a:rPr>
              <a:t>8.  </a:t>
            </a:r>
            <a:r>
              <a:rPr lang="en-US" sz="1400" kern="0" spc="-24" dirty="0" smtClean="0">
                <a:solidFill>
                  <a:srgbClr val="272525"/>
                </a:solidFill>
                <a:latin typeface="Source Sans Pro" pitchFamily="34" charset="0"/>
                <a:ea typeface="Source Sans Pro" pitchFamily="34" charset="-122"/>
                <a:cs typeface="Source Sans Pro" pitchFamily="34" charset="-120"/>
              </a:rPr>
              <a:t>User information</a:t>
            </a:r>
            <a:endParaRPr lang="en-US" sz="1400" dirty="0"/>
          </a:p>
        </p:txBody>
      </p:sp>
      <p:pic>
        <p:nvPicPr>
          <p:cNvPr id="17" name="Image 2"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0" y="0"/>
            <a:ext cx="14630400" cy="8229600"/>
          </a:xfrm>
          <a:prstGeom prst="rect">
            <a:avLst/>
          </a:prstGeom>
          <a:solidFill>
            <a:srgbClr val="FFFFFF">
              <a:alpha val="75000"/>
            </a:srgbClr>
          </a:solidFill>
          <a:ln/>
        </p:spPr>
        <p:txBody>
          <a:bodyPr/>
          <a:lstStyle/>
          <a:p>
            <a:r>
              <a:rPr lang="en-IN" sz="3200" dirty="0">
                <a:solidFill>
                  <a:srgbClr val="222F74"/>
                </a:solidFill>
              </a:rPr>
              <a:t>   Home Page :-</a:t>
            </a:r>
          </a:p>
        </p:txBody>
      </p:sp>
      <p:sp>
        <p:nvSpPr>
          <p:cNvPr id="4" name="Text 1"/>
          <p:cNvSpPr/>
          <p:nvPr/>
        </p:nvSpPr>
        <p:spPr>
          <a:xfrm>
            <a:off x="2348389" y="1074182"/>
            <a:ext cx="3555087" cy="555427"/>
          </a:xfrm>
          <a:prstGeom prst="rect">
            <a:avLst/>
          </a:prstGeom>
          <a:noFill/>
          <a:ln/>
        </p:spPr>
        <p:txBody>
          <a:bodyPr wrap="none" rtlCol="0" anchor="t"/>
          <a:lstStyle/>
          <a:p>
            <a:pPr marL="0" indent="0">
              <a:lnSpc>
                <a:spcPts val="4374"/>
              </a:lnSpc>
              <a:buNone/>
            </a:pPr>
            <a:r>
              <a:rPr lang="en-US" sz="3499" b="1" kern="0" spc="-70" dirty="0">
                <a:solidFill>
                  <a:srgbClr val="000000"/>
                </a:solidFill>
                <a:latin typeface="adonis-web" pitchFamily="34" charset="0"/>
                <a:ea typeface="adonis-web" pitchFamily="34" charset="-122"/>
                <a:cs typeface="adonis-web" pitchFamily="34" charset="-120"/>
              </a:rPr>
              <a:t>HARDWARE:</a:t>
            </a:r>
            <a:endParaRPr lang="en-US" sz="3499" dirty="0"/>
          </a:p>
        </p:txBody>
      </p:sp>
      <p:sp>
        <p:nvSpPr>
          <p:cNvPr id="5" name="Text 2"/>
          <p:cNvSpPr/>
          <p:nvPr/>
        </p:nvSpPr>
        <p:spPr>
          <a:xfrm>
            <a:off x="2703790" y="2073950"/>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Laptop: Basic Requirement –</a:t>
            </a:r>
            <a:endParaRPr lang="en-US" sz="1750" dirty="0"/>
          </a:p>
        </p:txBody>
      </p:sp>
      <p:sp>
        <p:nvSpPr>
          <p:cNvPr id="6" name="Text 3"/>
          <p:cNvSpPr/>
          <p:nvPr/>
        </p:nvSpPr>
        <p:spPr>
          <a:xfrm>
            <a:off x="2348389" y="2679263"/>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Windows 10/11,GarudaLinux, i5,i7 11gen processor, 5gb Memory space, 8gb to 16gb RAM</a:t>
            </a:r>
            <a:endParaRPr lang="en-US" sz="1750" dirty="0"/>
          </a:p>
        </p:txBody>
      </p:sp>
      <p:sp>
        <p:nvSpPr>
          <p:cNvPr id="7" name="Text 4"/>
          <p:cNvSpPr/>
          <p:nvPr/>
        </p:nvSpPr>
        <p:spPr>
          <a:xfrm>
            <a:off x="2703790" y="3284577"/>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Internet Facilities.</a:t>
            </a:r>
            <a:endParaRPr lang="en-US" sz="1750" dirty="0"/>
          </a:p>
        </p:txBody>
      </p:sp>
      <p:sp>
        <p:nvSpPr>
          <p:cNvPr id="8" name="Text 5"/>
          <p:cNvSpPr/>
          <p:nvPr/>
        </p:nvSpPr>
        <p:spPr>
          <a:xfrm>
            <a:off x="2348389" y="3889891"/>
            <a:ext cx="9933503" cy="355402"/>
          </a:xfrm>
          <a:prstGeom prst="rect">
            <a:avLst/>
          </a:prstGeom>
          <a:noFill/>
          <a:ln/>
        </p:spPr>
        <p:txBody>
          <a:bodyPr wrap="none" rtlCol="0" anchor="t"/>
          <a:lstStyle/>
          <a:p>
            <a:pPr marL="0" indent="0">
              <a:lnSpc>
                <a:spcPts val="2799"/>
              </a:lnSpc>
              <a:buNone/>
            </a:pPr>
            <a:endParaRPr lang="en-US" sz="1750" dirty="0"/>
          </a:p>
        </p:txBody>
      </p:sp>
      <p:sp>
        <p:nvSpPr>
          <p:cNvPr id="9" name="Text 6"/>
          <p:cNvSpPr/>
          <p:nvPr/>
        </p:nvSpPr>
        <p:spPr>
          <a:xfrm>
            <a:off x="2348389" y="4578548"/>
            <a:ext cx="3555087" cy="555427"/>
          </a:xfrm>
          <a:prstGeom prst="rect">
            <a:avLst/>
          </a:prstGeom>
          <a:noFill/>
          <a:ln/>
        </p:spPr>
        <p:txBody>
          <a:bodyPr wrap="none" rtlCol="0" anchor="t"/>
          <a:lstStyle/>
          <a:p>
            <a:pPr marL="0" indent="0">
              <a:lnSpc>
                <a:spcPts val="4374"/>
              </a:lnSpc>
              <a:buNone/>
            </a:pPr>
            <a:r>
              <a:rPr lang="en-US" sz="3499" b="1" kern="0" spc="-70" dirty="0">
                <a:solidFill>
                  <a:srgbClr val="000000"/>
                </a:solidFill>
                <a:latin typeface="adonis-web" pitchFamily="34" charset="0"/>
                <a:ea typeface="adonis-web" pitchFamily="34" charset="-122"/>
                <a:cs typeface="adonis-web" pitchFamily="34" charset="-120"/>
              </a:rPr>
              <a:t>SOFTWARE:</a:t>
            </a:r>
            <a:endParaRPr lang="en-US" sz="3499" dirty="0"/>
          </a:p>
        </p:txBody>
      </p:sp>
      <p:sp>
        <p:nvSpPr>
          <p:cNvPr id="10" name="Text 7"/>
          <p:cNvSpPr/>
          <p:nvPr/>
        </p:nvSpPr>
        <p:spPr>
          <a:xfrm>
            <a:off x="2703790" y="5467231"/>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Frontend: Javascript/TypeScript, React.JS/Next.JS, Ant-Design</a:t>
            </a:r>
            <a:endParaRPr lang="en-US" sz="1750" dirty="0"/>
          </a:p>
        </p:txBody>
      </p:sp>
      <p:sp>
        <p:nvSpPr>
          <p:cNvPr id="11" name="Text 8"/>
          <p:cNvSpPr/>
          <p:nvPr/>
        </p:nvSpPr>
        <p:spPr>
          <a:xfrm>
            <a:off x="2703790" y="5911453"/>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Backend: GraphQL, Node.JS, Express.JS, ORM,PostgreSql as Database</a:t>
            </a:r>
            <a:endParaRPr lang="en-US" sz="1750" dirty="0"/>
          </a:p>
        </p:txBody>
      </p:sp>
      <p:sp>
        <p:nvSpPr>
          <p:cNvPr id="12" name="Text 9"/>
          <p:cNvSpPr/>
          <p:nvPr/>
        </p:nvSpPr>
        <p:spPr>
          <a:xfrm>
            <a:off x="2703790" y="6355675"/>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APIs: Google Maps for location services, Payment Gateway, Rapid Api</a:t>
            </a:r>
            <a:endParaRPr lang="en-US" sz="1750" dirty="0"/>
          </a:p>
        </p:txBody>
      </p:sp>
      <p:sp>
        <p:nvSpPr>
          <p:cNvPr id="13" name="Text 10"/>
          <p:cNvSpPr/>
          <p:nvPr/>
        </p:nvSpPr>
        <p:spPr>
          <a:xfrm>
            <a:off x="2703790" y="6799898"/>
            <a:ext cx="9578102" cy="355402"/>
          </a:xfrm>
          <a:prstGeom prst="rect">
            <a:avLst/>
          </a:prstGeom>
          <a:noFill/>
          <a:ln/>
        </p:spPr>
        <p:txBody>
          <a:bodyPr wrap="none" rtlCol="0" anchor="t"/>
          <a:lstStyle/>
          <a:p>
            <a:pPr marL="342900" indent="-342900" algn="l">
              <a:lnSpc>
                <a:spcPts val="2799"/>
              </a:lnSpc>
              <a:buSzPct val="100000"/>
              <a:buChar char="•"/>
            </a:pPr>
            <a:r>
              <a:rPr lang="en-US" sz="1750" kern="0" spc="-35" dirty="0">
                <a:solidFill>
                  <a:srgbClr val="272525"/>
                </a:solidFill>
                <a:latin typeface="Source Sans Pro" pitchFamily="34" charset="0"/>
                <a:ea typeface="Source Sans Pro" pitchFamily="34" charset="-122"/>
                <a:cs typeface="Source Sans Pro" pitchFamily="34" charset="-120"/>
              </a:rPr>
              <a:t>Development Tools: VS Code, Git for version control, ThunderClient/Postman for API testing</a:t>
            </a:r>
            <a:endParaRPr lang="en-US" sz="1750" dirty="0"/>
          </a:p>
        </p:txBody>
      </p:sp>
      <p:pic>
        <p:nvPicPr>
          <p:cNvPr id="1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16" name="Picture 15">
            <a:extLst>
              <a:ext uri="{FF2B5EF4-FFF2-40B4-BE49-F238E27FC236}">
                <a16:creationId xmlns:a16="http://schemas.microsoft.com/office/drawing/2014/main" xmlns="" id="{E242FC97-6A23-E0B5-F2AD-0F4CC63FEE61}"/>
              </a:ext>
            </a:extLst>
          </p:cNvPr>
          <p:cNvPicPr>
            <a:picLocks noChangeAspect="1"/>
          </p:cNvPicPr>
          <p:nvPr/>
        </p:nvPicPr>
        <p:blipFill>
          <a:blip r:embed="rId6">
            <a:extLst>
              <a:ext uri="{28A0092B-C50C-407E-A947-70E740481C1C}">
                <a14:useLocalDpi xmlns:a14="http://schemas.microsoft.com/office/drawing/2010/main" xmlns="" val="0"/>
              </a:ext>
            </a:extLst>
          </a:blip>
          <a:stretch>
            <a:fillRect/>
          </a:stretch>
        </p:blipFill>
        <p:spPr>
          <a:xfrm>
            <a:off x="127322" y="1141685"/>
            <a:ext cx="14411638" cy="6174248"/>
          </a:xfrm>
          <a:prstGeom prst="rect">
            <a:avLst/>
          </a:prstGeom>
        </p:spPr>
      </p:pic>
      <p:sp>
        <p:nvSpPr>
          <p:cNvPr id="15" name="Rectangle 14"/>
          <p:cNvSpPr/>
          <p:nvPr/>
        </p:nvSpPr>
        <p:spPr>
          <a:xfrm>
            <a:off x="10573407" y="1492469"/>
            <a:ext cx="2953407" cy="2732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0"/>
          <p:cNvSpPr/>
          <p:nvPr/>
        </p:nvSpPr>
        <p:spPr>
          <a:xfrm>
            <a:off x="0" y="0"/>
            <a:ext cx="14630400" cy="8229600"/>
          </a:xfrm>
          <a:prstGeom prst="rect">
            <a:avLst/>
          </a:prstGeom>
          <a:solidFill>
            <a:srgbClr val="FFFFFF">
              <a:alpha val="75000"/>
            </a:srgbClr>
          </a:solidFill>
          <a:ln/>
        </p:spPr>
      </p:sp>
      <p:pic>
        <p:nvPicPr>
          <p:cNvPr id="3" name="Picture 2">
            <a:extLst>
              <a:ext uri="{FF2B5EF4-FFF2-40B4-BE49-F238E27FC236}">
                <a16:creationId xmlns:a16="http://schemas.microsoft.com/office/drawing/2014/main" xmlns="" id="{42E92F86-60EC-CFF1-FD56-1DF3E1AB37F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4403834" y="313142"/>
            <a:ext cx="4866289" cy="7786064"/>
          </a:xfrm>
          <a:prstGeom prst="rect">
            <a:avLst/>
          </a:prstGeom>
        </p:spPr>
      </p:pic>
      <p:sp>
        <p:nvSpPr>
          <p:cNvPr id="6" name="TextBox 5">
            <a:extLst>
              <a:ext uri="{FF2B5EF4-FFF2-40B4-BE49-F238E27FC236}">
                <a16:creationId xmlns:a16="http://schemas.microsoft.com/office/drawing/2014/main" xmlns="" id="{60B2376E-55F3-8A44-1719-AA6592C88C8E}"/>
              </a:ext>
            </a:extLst>
          </p:cNvPr>
          <p:cNvSpPr txBox="1"/>
          <p:nvPr/>
        </p:nvSpPr>
        <p:spPr>
          <a:xfrm>
            <a:off x="474562" y="318833"/>
            <a:ext cx="7558268" cy="584775"/>
          </a:xfrm>
          <a:prstGeom prst="rect">
            <a:avLst/>
          </a:prstGeom>
          <a:noFill/>
        </p:spPr>
        <p:txBody>
          <a:bodyPr wrap="square">
            <a:spAutoFit/>
          </a:bodyPr>
          <a:lstStyle/>
          <a:p>
            <a:r>
              <a:rPr lang="en-IN" sz="3200" dirty="0" smtClean="0">
                <a:solidFill>
                  <a:srgbClr val="222F74"/>
                </a:solidFill>
              </a:rPr>
              <a:t>Registration </a:t>
            </a:r>
            <a:r>
              <a:rPr lang="en-IN" sz="3200" dirty="0">
                <a:solidFill>
                  <a:srgbClr val="222F74"/>
                </a:solidFill>
              </a:rPr>
              <a:t>Page :-</a:t>
            </a:r>
          </a:p>
        </p:txBody>
      </p:sp>
    </p:spTree>
    <p:extLst>
      <p:ext uri="{BB962C8B-B14F-4D97-AF65-F5344CB8AC3E}">
        <p14:creationId xmlns:p14="http://schemas.microsoft.com/office/powerpoint/2010/main" xmlns="" val="8380043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606</Words>
  <Application>Microsoft Office PowerPoint</Application>
  <PresentationFormat>Custom</PresentationFormat>
  <Paragraphs>100</Paragraphs>
  <Slides>16</Slides>
  <Notes>11</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Windows User</cp:lastModifiedBy>
  <cp:revision>10</cp:revision>
  <dcterms:created xsi:type="dcterms:W3CDTF">2024-01-06T05:26:01Z</dcterms:created>
  <dcterms:modified xsi:type="dcterms:W3CDTF">2024-05-09T10:57:25Z</dcterms:modified>
</cp:coreProperties>
</file>